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15200" cy="7315200"/>
  <p:notesSz cx="7315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2267712"/>
            <a:ext cx="621792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4096512"/>
            <a:ext cx="512064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414042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414042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1682496"/>
            <a:ext cx="318211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1682496"/>
            <a:ext cx="3182112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414042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4526" y="964399"/>
            <a:ext cx="165227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414042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760" y="1682496"/>
            <a:ext cx="658368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6803136"/>
            <a:ext cx="234086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6803136"/>
            <a:ext cx="16824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6803136"/>
            <a:ext cx="16824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://WWW.DHALAHORE.ORG/" TargetMode="External"/><Relationship Id="rId12" Type="http://schemas.openxmlformats.org/officeDocument/2006/relationships/image" Target="../media/image35.png"/><Relationship Id="rId2" Type="http://schemas.openxmlformats.org/officeDocument/2006/relationships/hyperlink" Target="http://www.dhalaho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" y="158429"/>
            <a:ext cx="6218351" cy="71567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7348" y="149940"/>
            <a:ext cx="986155" cy="689546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6200" spc="-5" dirty="0">
                <a:solidFill>
                  <a:srgbClr val="6FCCDC"/>
                </a:solidFill>
                <a:latin typeface="Impact"/>
                <a:cs typeface="Impact"/>
              </a:rPr>
              <a:t>INTERNSHIP</a:t>
            </a:r>
            <a:r>
              <a:rPr sz="6200" spc="-90" dirty="0">
                <a:solidFill>
                  <a:srgbClr val="6FCCDC"/>
                </a:solidFill>
                <a:latin typeface="Impact"/>
                <a:cs typeface="Impact"/>
              </a:rPr>
              <a:t> </a:t>
            </a:r>
            <a:r>
              <a:rPr sz="6200" dirty="0">
                <a:solidFill>
                  <a:srgbClr val="6FCCDC"/>
                </a:solidFill>
                <a:latin typeface="Impact"/>
                <a:cs typeface="Impact"/>
              </a:rPr>
              <a:t>PROGRAM</a:t>
            </a:r>
            <a:endParaRPr sz="62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682495"/>
            <a:ext cx="1697989" cy="5633085"/>
            <a:chOff x="0" y="1682495"/>
            <a:chExt cx="1697989" cy="5633085"/>
          </a:xfrm>
        </p:grpSpPr>
        <p:sp>
          <p:nvSpPr>
            <p:cNvPr id="5" name="object 5"/>
            <p:cNvSpPr/>
            <p:nvPr/>
          </p:nvSpPr>
          <p:spPr>
            <a:xfrm>
              <a:off x="0" y="1682495"/>
              <a:ext cx="0" cy="5633085"/>
            </a:xfrm>
            <a:custGeom>
              <a:avLst/>
              <a:gdLst/>
              <a:ahLst/>
              <a:cxnLst/>
              <a:rect l="l" t="t" r="r" b="b"/>
              <a:pathLst>
                <a:path h="5633084">
                  <a:moveTo>
                    <a:pt x="0" y="0"/>
                  </a:moveTo>
                  <a:lnTo>
                    <a:pt x="0" y="5632704"/>
                  </a:lnTo>
                </a:path>
              </a:pathLst>
            </a:custGeom>
            <a:solidFill>
              <a:srgbClr val="0D1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651" y="4334255"/>
              <a:ext cx="226822" cy="6097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3055" y="4334255"/>
              <a:ext cx="243103" cy="609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9605" y="4334255"/>
              <a:ext cx="226822" cy="6097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7638" y="4712842"/>
              <a:ext cx="780415" cy="442595"/>
            </a:xfrm>
            <a:custGeom>
              <a:avLst/>
              <a:gdLst/>
              <a:ahLst/>
              <a:cxnLst/>
              <a:rect l="l" t="t" r="r" b="b"/>
              <a:pathLst>
                <a:path w="780414" h="442595">
                  <a:moveTo>
                    <a:pt x="96240" y="430606"/>
                  </a:moveTo>
                  <a:lnTo>
                    <a:pt x="96139" y="425005"/>
                  </a:lnTo>
                  <a:lnTo>
                    <a:pt x="95351" y="421398"/>
                  </a:lnTo>
                  <a:lnTo>
                    <a:pt x="93967" y="416915"/>
                  </a:lnTo>
                  <a:lnTo>
                    <a:pt x="28308" y="416001"/>
                  </a:lnTo>
                  <a:lnTo>
                    <a:pt x="26708" y="299123"/>
                  </a:lnTo>
                  <a:lnTo>
                    <a:pt x="1993" y="299021"/>
                  </a:lnTo>
                  <a:lnTo>
                    <a:pt x="469" y="323049"/>
                  </a:lnTo>
                  <a:lnTo>
                    <a:pt x="0" y="367372"/>
                  </a:lnTo>
                  <a:lnTo>
                    <a:pt x="292" y="413004"/>
                  </a:lnTo>
                  <a:lnTo>
                    <a:pt x="1041" y="440905"/>
                  </a:lnTo>
                  <a:lnTo>
                    <a:pt x="95567" y="441045"/>
                  </a:lnTo>
                  <a:lnTo>
                    <a:pt x="96240" y="430606"/>
                  </a:lnTo>
                  <a:close/>
                </a:path>
                <a:path w="780414" h="442595">
                  <a:moveTo>
                    <a:pt x="247942" y="440309"/>
                  </a:moveTo>
                  <a:lnTo>
                    <a:pt x="235724" y="408457"/>
                  </a:lnTo>
                  <a:lnTo>
                    <a:pt x="226377" y="384086"/>
                  </a:lnTo>
                  <a:lnTo>
                    <a:pt x="207035" y="333692"/>
                  </a:lnTo>
                  <a:lnTo>
                    <a:pt x="196786" y="306997"/>
                  </a:lnTo>
                  <a:lnTo>
                    <a:pt x="196786" y="384022"/>
                  </a:lnTo>
                  <a:lnTo>
                    <a:pt x="162547" y="384086"/>
                  </a:lnTo>
                  <a:lnTo>
                    <a:pt x="165036" y="373862"/>
                  </a:lnTo>
                  <a:lnTo>
                    <a:pt x="169989" y="358394"/>
                  </a:lnTo>
                  <a:lnTo>
                    <a:pt x="175412" y="343090"/>
                  </a:lnTo>
                  <a:lnTo>
                    <a:pt x="179197" y="333692"/>
                  </a:lnTo>
                  <a:lnTo>
                    <a:pt x="183248" y="342430"/>
                  </a:lnTo>
                  <a:lnTo>
                    <a:pt x="189014" y="357911"/>
                  </a:lnTo>
                  <a:lnTo>
                    <a:pt x="194297" y="373951"/>
                  </a:lnTo>
                  <a:lnTo>
                    <a:pt x="196786" y="384022"/>
                  </a:lnTo>
                  <a:lnTo>
                    <a:pt x="196786" y="306997"/>
                  </a:lnTo>
                  <a:lnTo>
                    <a:pt x="193382" y="298119"/>
                  </a:lnTo>
                  <a:lnTo>
                    <a:pt x="166001" y="298488"/>
                  </a:lnTo>
                  <a:lnTo>
                    <a:pt x="156578" y="321525"/>
                  </a:lnTo>
                  <a:lnTo>
                    <a:pt x="139115" y="367842"/>
                  </a:lnTo>
                  <a:lnTo>
                    <a:pt x="122034" y="415112"/>
                  </a:lnTo>
                  <a:lnTo>
                    <a:pt x="113728" y="441007"/>
                  </a:lnTo>
                  <a:lnTo>
                    <a:pt x="141909" y="440143"/>
                  </a:lnTo>
                  <a:lnTo>
                    <a:pt x="153543" y="408457"/>
                  </a:lnTo>
                  <a:lnTo>
                    <a:pt x="206971" y="409054"/>
                  </a:lnTo>
                  <a:lnTo>
                    <a:pt x="218643" y="440931"/>
                  </a:lnTo>
                  <a:lnTo>
                    <a:pt x="247942" y="440309"/>
                  </a:lnTo>
                  <a:close/>
                </a:path>
                <a:path w="780414" h="442595">
                  <a:moveTo>
                    <a:pt x="372681" y="299554"/>
                  </a:moveTo>
                  <a:lnTo>
                    <a:pt x="347459" y="299085"/>
                  </a:lnTo>
                  <a:lnTo>
                    <a:pt x="346964" y="354152"/>
                  </a:lnTo>
                  <a:lnTo>
                    <a:pt x="319786" y="355650"/>
                  </a:lnTo>
                  <a:lnTo>
                    <a:pt x="304076" y="355384"/>
                  </a:lnTo>
                  <a:lnTo>
                    <a:pt x="293497" y="352920"/>
                  </a:lnTo>
                  <a:lnTo>
                    <a:pt x="292874" y="298030"/>
                  </a:lnTo>
                  <a:lnTo>
                    <a:pt x="265404" y="298729"/>
                  </a:lnTo>
                  <a:lnTo>
                    <a:pt x="265709" y="440677"/>
                  </a:lnTo>
                  <a:lnTo>
                    <a:pt x="291973" y="440880"/>
                  </a:lnTo>
                  <a:lnTo>
                    <a:pt x="292531" y="378434"/>
                  </a:lnTo>
                  <a:lnTo>
                    <a:pt x="304253" y="377520"/>
                  </a:lnTo>
                  <a:lnTo>
                    <a:pt x="320179" y="377139"/>
                  </a:lnTo>
                  <a:lnTo>
                    <a:pt x="335864" y="377596"/>
                  </a:lnTo>
                  <a:lnTo>
                    <a:pt x="346811" y="379196"/>
                  </a:lnTo>
                  <a:lnTo>
                    <a:pt x="347345" y="441540"/>
                  </a:lnTo>
                  <a:lnTo>
                    <a:pt x="372287" y="440791"/>
                  </a:lnTo>
                  <a:lnTo>
                    <a:pt x="372681" y="299554"/>
                  </a:lnTo>
                  <a:close/>
                </a:path>
                <a:path w="780414" h="442595">
                  <a:moveTo>
                    <a:pt x="521347" y="358203"/>
                  </a:moveTo>
                  <a:lnTo>
                    <a:pt x="509600" y="323938"/>
                  </a:lnTo>
                  <a:lnTo>
                    <a:pt x="507720" y="322275"/>
                  </a:lnTo>
                  <a:lnTo>
                    <a:pt x="492836" y="309143"/>
                  </a:lnTo>
                  <a:lnTo>
                    <a:pt x="492836" y="359054"/>
                  </a:lnTo>
                  <a:lnTo>
                    <a:pt x="488784" y="394919"/>
                  </a:lnTo>
                  <a:lnTo>
                    <a:pt x="466763" y="416864"/>
                  </a:lnTo>
                  <a:lnTo>
                    <a:pt x="447852" y="417906"/>
                  </a:lnTo>
                  <a:lnTo>
                    <a:pt x="433463" y="410679"/>
                  </a:lnTo>
                  <a:lnTo>
                    <a:pt x="423811" y="397268"/>
                  </a:lnTo>
                  <a:lnTo>
                    <a:pt x="419100" y="379793"/>
                  </a:lnTo>
                  <a:lnTo>
                    <a:pt x="418680" y="360070"/>
                  </a:lnTo>
                  <a:lnTo>
                    <a:pt x="422656" y="343242"/>
                  </a:lnTo>
                  <a:lnTo>
                    <a:pt x="431609" y="330301"/>
                  </a:lnTo>
                  <a:lnTo>
                    <a:pt x="446163" y="322275"/>
                  </a:lnTo>
                  <a:lnTo>
                    <a:pt x="478688" y="328447"/>
                  </a:lnTo>
                  <a:lnTo>
                    <a:pt x="492836" y="359054"/>
                  </a:lnTo>
                  <a:lnTo>
                    <a:pt x="492836" y="309143"/>
                  </a:lnTo>
                  <a:lnTo>
                    <a:pt x="483311" y="300736"/>
                  </a:lnTo>
                  <a:lnTo>
                    <a:pt x="442544" y="297091"/>
                  </a:lnTo>
                  <a:lnTo>
                    <a:pt x="417004" y="307340"/>
                  </a:lnTo>
                  <a:lnTo>
                    <a:pt x="400062" y="325907"/>
                  </a:lnTo>
                  <a:lnTo>
                    <a:pt x="391452" y="351358"/>
                  </a:lnTo>
                  <a:lnTo>
                    <a:pt x="390842" y="382244"/>
                  </a:lnTo>
                  <a:lnTo>
                    <a:pt x="398297" y="409143"/>
                  </a:lnTo>
                  <a:lnTo>
                    <a:pt x="414286" y="429704"/>
                  </a:lnTo>
                  <a:lnTo>
                    <a:pt x="438073" y="441566"/>
                  </a:lnTo>
                  <a:lnTo>
                    <a:pt x="468884" y="442366"/>
                  </a:lnTo>
                  <a:lnTo>
                    <a:pt x="501053" y="425932"/>
                  </a:lnTo>
                  <a:lnTo>
                    <a:pt x="505587" y="417906"/>
                  </a:lnTo>
                  <a:lnTo>
                    <a:pt x="518515" y="395046"/>
                  </a:lnTo>
                  <a:lnTo>
                    <a:pt x="521347" y="358203"/>
                  </a:lnTo>
                  <a:close/>
                </a:path>
                <a:path w="780414" h="442595">
                  <a:moveTo>
                    <a:pt x="659980" y="440893"/>
                  </a:moveTo>
                  <a:lnTo>
                    <a:pt x="652678" y="424738"/>
                  </a:lnTo>
                  <a:lnTo>
                    <a:pt x="641261" y="408266"/>
                  </a:lnTo>
                  <a:lnTo>
                    <a:pt x="628370" y="392798"/>
                  </a:lnTo>
                  <a:lnTo>
                    <a:pt x="618502" y="381723"/>
                  </a:lnTo>
                  <a:lnTo>
                    <a:pt x="616648" y="379641"/>
                  </a:lnTo>
                  <a:lnTo>
                    <a:pt x="617842" y="378574"/>
                  </a:lnTo>
                  <a:lnTo>
                    <a:pt x="618286" y="378193"/>
                  </a:lnTo>
                  <a:lnTo>
                    <a:pt x="617512" y="378574"/>
                  </a:lnTo>
                  <a:lnTo>
                    <a:pt x="618947" y="377583"/>
                  </a:lnTo>
                  <a:lnTo>
                    <a:pt x="618286" y="378193"/>
                  </a:lnTo>
                  <a:lnTo>
                    <a:pt x="619455" y="377583"/>
                  </a:lnTo>
                  <a:lnTo>
                    <a:pt x="620814" y="376885"/>
                  </a:lnTo>
                  <a:lnTo>
                    <a:pt x="627634" y="373913"/>
                  </a:lnTo>
                  <a:lnTo>
                    <a:pt x="634873" y="370332"/>
                  </a:lnTo>
                  <a:lnTo>
                    <a:pt x="641731" y="364350"/>
                  </a:lnTo>
                  <a:lnTo>
                    <a:pt x="644994" y="358495"/>
                  </a:lnTo>
                  <a:lnTo>
                    <a:pt x="647395" y="354177"/>
                  </a:lnTo>
                  <a:lnTo>
                    <a:pt x="650049" y="342061"/>
                  </a:lnTo>
                  <a:lnTo>
                    <a:pt x="649427" y="330047"/>
                  </a:lnTo>
                  <a:lnTo>
                    <a:pt x="646849" y="321792"/>
                  </a:lnTo>
                  <a:lnTo>
                    <a:pt x="646010" y="319112"/>
                  </a:lnTo>
                  <a:lnTo>
                    <a:pt x="640257" y="310261"/>
                  </a:lnTo>
                  <a:lnTo>
                    <a:pt x="622642" y="301180"/>
                  </a:lnTo>
                  <a:lnTo>
                    <a:pt x="622642" y="337743"/>
                  </a:lnTo>
                  <a:lnTo>
                    <a:pt x="618769" y="350075"/>
                  </a:lnTo>
                  <a:lnTo>
                    <a:pt x="601421" y="358495"/>
                  </a:lnTo>
                  <a:lnTo>
                    <a:pt x="567232" y="357797"/>
                  </a:lnTo>
                  <a:lnTo>
                    <a:pt x="566623" y="350075"/>
                  </a:lnTo>
                  <a:lnTo>
                    <a:pt x="566889" y="342430"/>
                  </a:lnTo>
                  <a:lnTo>
                    <a:pt x="566623" y="323430"/>
                  </a:lnTo>
                  <a:lnTo>
                    <a:pt x="564946" y="322453"/>
                  </a:lnTo>
                  <a:lnTo>
                    <a:pt x="575144" y="322059"/>
                  </a:lnTo>
                  <a:lnTo>
                    <a:pt x="584644" y="321792"/>
                  </a:lnTo>
                  <a:lnTo>
                    <a:pt x="596734" y="322008"/>
                  </a:lnTo>
                  <a:lnTo>
                    <a:pt x="608355" y="323405"/>
                  </a:lnTo>
                  <a:lnTo>
                    <a:pt x="616407" y="326694"/>
                  </a:lnTo>
                  <a:lnTo>
                    <a:pt x="622642" y="337743"/>
                  </a:lnTo>
                  <a:lnTo>
                    <a:pt x="622642" y="301180"/>
                  </a:lnTo>
                  <a:lnTo>
                    <a:pt x="622033" y="300863"/>
                  </a:lnTo>
                  <a:lnTo>
                    <a:pt x="595414" y="297662"/>
                  </a:lnTo>
                  <a:lnTo>
                    <a:pt x="566013" y="297891"/>
                  </a:lnTo>
                  <a:lnTo>
                    <a:pt x="539483" y="298792"/>
                  </a:lnTo>
                  <a:lnTo>
                    <a:pt x="539508" y="440283"/>
                  </a:lnTo>
                  <a:lnTo>
                    <a:pt x="566889" y="440994"/>
                  </a:lnTo>
                  <a:lnTo>
                    <a:pt x="567359" y="381723"/>
                  </a:lnTo>
                  <a:lnTo>
                    <a:pt x="585800" y="384060"/>
                  </a:lnTo>
                  <a:lnTo>
                    <a:pt x="599084" y="394830"/>
                  </a:lnTo>
                  <a:lnTo>
                    <a:pt x="611644" y="413829"/>
                  </a:lnTo>
                  <a:lnTo>
                    <a:pt x="627888" y="440804"/>
                  </a:lnTo>
                  <a:lnTo>
                    <a:pt x="659980" y="440893"/>
                  </a:lnTo>
                  <a:close/>
                </a:path>
                <a:path w="780414" h="442595">
                  <a:moveTo>
                    <a:pt x="780313" y="27940"/>
                  </a:moveTo>
                  <a:lnTo>
                    <a:pt x="741286" y="27940"/>
                  </a:lnTo>
                  <a:lnTo>
                    <a:pt x="741286" y="31750"/>
                  </a:lnTo>
                  <a:lnTo>
                    <a:pt x="741286" y="49530"/>
                  </a:lnTo>
                  <a:lnTo>
                    <a:pt x="741286" y="170180"/>
                  </a:lnTo>
                  <a:lnTo>
                    <a:pt x="713219" y="170180"/>
                  </a:lnTo>
                  <a:lnTo>
                    <a:pt x="713219" y="144780"/>
                  </a:lnTo>
                  <a:lnTo>
                    <a:pt x="713219" y="138430"/>
                  </a:lnTo>
                  <a:lnTo>
                    <a:pt x="713219" y="124460"/>
                  </a:lnTo>
                  <a:lnTo>
                    <a:pt x="713219" y="104140"/>
                  </a:lnTo>
                  <a:lnTo>
                    <a:pt x="656082" y="104140"/>
                  </a:lnTo>
                  <a:lnTo>
                    <a:pt x="656082" y="124460"/>
                  </a:lnTo>
                  <a:lnTo>
                    <a:pt x="656221" y="124460"/>
                  </a:lnTo>
                  <a:lnTo>
                    <a:pt x="656221" y="138430"/>
                  </a:lnTo>
                  <a:lnTo>
                    <a:pt x="656310" y="144780"/>
                  </a:lnTo>
                  <a:lnTo>
                    <a:pt x="656437" y="144780"/>
                  </a:lnTo>
                  <a:lnTo>
                    <a:pt x="656437" y="170180"/>
                  </a:lnTo>
                  <a:lnTo>
                    <a:pt x="633857" y="170180"/>
                  </a:lnTo>
                  <a:lnTo>
                    <a:pt x="633857" y="179070"/>
                  </a:lnTo>
                  <a:lnTo>
                    <a:pt x="633984" y="179070"/>
                  </a:lnTo>
                  <a:lnTo>
                    <a:pt x="633984" y="180340"/>
                  </a:lnTo>
                  <a:lnTo>
                    <a:pt x="634415" y="180340"/>
                  </a:lnTo>
                  <a:lnTo>
                    <a:pt x="634415" y="213360"/>
                  </a:lnTo>
                  <a:lnTo>
                    <a:pt x="522084" y="213360"/>
                  </a:lnTo>
                  <a:lnTo>
                    <a:pt x="522084" y="180340"/>
                  </a:lnTo>
                  <a:lnTo>
                    <a:pt x="522185" y="179070"/>
                  </a:lnTo>
                  <a:lnTo>
                    <a:pt x="522211" y="170180"/>
                  </a:lnTo>
                  <a:lnTo>
                    <a:pt x="522312" y="144780"/>
                  </a:lnTo>
                  <a:lnTo>
                    <a:pt x="522414" y="138430"/>
                  </a:lnTo>
                  <a:lnTo>
                    <a:pt x="522478" y="124460"/>
                  </a:lnTo>
                  <a:lnTo>
                    <a:pt x="508508" y="124460"/>
                  </a:lnTo>
                  <a:lnTo>
                    <a:pt x="508508" y="104140"/>
                  </a:lnTo>
                  <a:lnTo>
                    <a:pt x="508508" y="88900"/>
                  </a:lnTo>
                  <a:lnTo>
                    <a:pt x="453123" y="88900"/>
                  </a:lnTo>
                  <a:lnTo>
                    <a:pt x="453123" y="104140"/>
                  </a:lnTo>
                  <a:lnTo>
                    <a:pt x="453123" y="124460"/>
                  </a:lnTo>
                  <a:lnTo>
                    <a:pt x="438810" y="124460"/>
                  </a:lnTo>
                  <a:lnTo>
                    <a:pt x="438810" y="138430"/>
                  </a:lnTo>
                  <a:lnTo>
                    <a:pt x="407555" y="138430"/>
                  </a:lnTo>
                  <a:lnTo>
                    <a:pt x="407555" y="27940"/>
                  </a:lnTo>
                  <a:lnTo>
                    <a:pt x="358292" y="27940"/>
                  </a:lnTo>
                  <a:lnTo>
                    <a:pt x="358292" y="31750"/>
                  </a:lnTo>
                  <a:lnTo>
                    <a:pt x="358292" y="49530"/>
                  </a:lnTo>
                  <a:lnTo>
                    <a:pt x="358292" y="66040"/>
                  </a:lnTo>
                  <a:lnTo>
                    <a:pt x="265417" y="66040"/>
                  </a:lnTo>
                  <a:lnTo>
                    <a:pt x="265417" y="180340"/>
                  </a:lnTo>
                  <a:lnTo>
                    <a:pt x="242354" y="180340"/>
                  </a:lnTo>
                  <a:lnTo>
                    <a:pt x="242354" y="179070"/>
                  </a:lnTo>
                  <a:lnTo>
                    <a:pt x="235331" y="179070"/>
                  </a:lnTo>
                  <a:lnTo>
                    <a:pt x="235331" y="170180"/>
                  </a:lnTo>
                  <a:lnTo>
                    <a:pt x="235331" y="144780"/>
                  </a:lnTo>
                  <a:lnTo>
                    <a:pt x="202260" y="144780"/>
                  </a:lnTo>
                  <a:lnTo>
                    <a:pt x="202260" y="170180"/>
                  </a:lnTo>
                  <a:lnTo>
                    <a:pt x="202412" y="170180"/>
                  </a:lnTo>
                  <a:lnTo>
                    <a:pt x="202412" y="179070"/>
                  </a:lnTo>
                  <a:lnTo>
                    <a:pt x="183642" y="179070"/>
                  </a:lnTo>
                  <a:lnTo>
                    <a:pt x="183642" y="170180"/>
                  </a:lnTo>
                  <a:lnTo>
                    <a:pt x="183642" y="144780"/>
                  </a:lnTo>
                  <a:lnTo>
                    <a:pt x="147713" y="144780"/>
                  </a:lnTo>
                  <a:lnTo>
                    <a:pt x="147713" y="138430"/>
                  </a:lnTo>
                  <a:lnTo>
                    <a:pt x="147713" y="124460"/>
                  </a:lnTo>
                  <a:lnTo>
                    <a:pt x="147713" y="104140"/>
                  </a:lnTo>
                  <a:lnTo>
                    <a:pt x="147713" y="88900"/>
                  </a:lnTo>
                  <a:lnTo>
                    <a:pt x="147713" y="71120"/>
                  </a:lnTo>
                  <a:lnTo>
                    <a:pt x="125412" y="71120"/>
                  </a:lnTo>
                  <a:lnTo>
                    <a:pt x="125412" y="66040"/>
                  </a:lnTo>
                  <a:lnTo>
                    <a:pt x="125412" y="49530"/>
                  </a:lnTo>
                  <a:lnTo>
                    <a:pt x="93319" y="49530"/>
                  </a:lnTo>
                  <a:lnTo>
                    <a:pt x="93319" y="31750"/>
                  </a:lnTo>
                  <a:lnTo>
                    <a:pt x="80035" y="31750"/>
                  </a:lnTo>
                  <a:lnTo>
                    <a:pt x="80035" y="27940"/>
                  </a:lnTo>
                  <a:lnTo>
                    <a:pt x="80035" y="13970"/>
                  </a:lnTo>
                  <a:lnTo>
                    <a:pt x="67284" y="13970"/>
                  </a:lnTo>
                  <a:lnTo>
                    <a:pt x="67284" y="0"/>
                  </a:lnTo>
                  <a:lnTo>
                    <a:pt x="54851" y="0"/>
                  </a:lnTo>
                  <a:lnTo>
                    <a:pt x="54851" y="13970"/>
                  </a:lnTo>
                  <a:lnTo>
                    <a:pt x="42710" y="13970"/>
                  </a:lnTo>
                  <a:lnTo>
                    <a:pt x="42710" y="27940"/>
                  </a:lnTo>
                  <a:lnTo>
                    <a:pt x="42710" y="31750"/>
                  </a:lnTo>
                  <a:lnTo>
                    <a:pt x="29413" y="31750"/>
                  </a:lnTo>
                  <a:lnTo>
                    <a:pt x="29413" y="4953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0" y="266700"/>
                  </a:lnTo>
                  <a:lnTo>
                    <a:pt x="780313" y="266700"/>
                  </a:lnTo>
                  <a:lnTo>
                    <a:pt x="780313" y="31750"/>
                  </a:lnTo>
                  <a:lnTo>
                    <a:pt x="780313" y="27940"/>
                  </a:lnTo>
                  <a:close/>
                </a:path>
                <a:path w="780414" h="442595">
                  <a:moveTo>
                    <a:pt x="780326" y="440740"/>
                  </a:moveTo>
                  <a:lnTo>
                    <a:pt x="780072" y="417588"/>
                  </a:lnTo>
                  <a:lnTo>
                    <a:pt x="704850" y="417004"/>
                  </a:lnTo>
                  <a:lnTo>
                    <a:pt x="703935" y="408228"/>
                  </a:lnTo>
                  <a:lnTo>
                    <a:pt x="703630" y="397103"/>
                  </a:lnTo>
                  <a:lnTo>
                    <a:pt x="704126" y="386041"/>
                  </a:lnTo>
                  <a:lnTo>
                    <a:pt x="705612" y="377456"/>
                  </a:lnTo>
                  <a:lnTo>
                    <a:pt x="773493" y="377367"/>
                  </a:lnTo>
                  <a:lnTo>
                    <a:pt x="771867" y="353796"/>
                  </a:lnTo>
                  <a:lnTo>
                    <a:pt x="704888" y="353174"/>
                  </a:lnTo>
                  <a:lnTo>
                    <a:pt x="705434" y="322681"/>
                  </a:lnTo>
                  <a:lnTo>
                    <a:pt x="777633" y="320992"/>
                  </a:lnTo>
                  <a:lnTo>
                    <a:pt x="777938" y="298018"/>
                  </a:lnTo>
                  <a:lnTo>
                    <a:pt x="677430" y="298602"/>
                  </a:lnTo>
                  <a:lnTo>
                    <a:pt x="677532" y="440791"/>
                  </a:lnTo>
                  <a:lnTo>
                    <a:pt x="780326" y="440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5395" y="700532"/>
            <a:ext cx="25012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235" dirty="0">
                <a:solidFill>
                  <a:srgbClr val="023E88"/>
                </a:solidFill>
                <a:latin typeface="Tahoma"/>
                <a:cs typeface="Tahoma"/>
              </a:rPr>
              <a:t>PUT</a:t>
            </a:r>
            <a:r>
              <a:rPr sz="2300" spc="-160" dirty="0">
                <a:solidFill>
                  <a:srgbClr val="023E88"/>
                </a:solidFill>
                <a:latin typeface="Tahoma"/>
                <a:cs typeface="Tahoma"/>
              </a:rPr>
              <a:t> </a:t>
            </a:r>
            <a:r>
              <a:rPr sz="2300" spc="-270" dirty="0">
                <a:solidFill>
                  <a:srgbClr val="023E88"/>
                </a:solidFill>
                <a:latin typeface="Tahoma"/>
                <a:cs typeface="Tahoma"/>
              </a:rPr>
              <a:t>YOUR</a:t>
            </a:r>
            <a:r>
              <a:rPr sz="2300" spc="-160" dirty="0">
                <a:solidFill>
                  <a:srgbClr val="023E88"/>
                </a:solidFill>
                <a:latin typeface="Tahoma"/>
                <a:cs typeface="Tahoma"/>
              </a:rPr>
              <a:t> </a:t>
            </a:r>
            <a:r>
              <a:rPr sz="2300" spc="-240" dirty="0">
                <a:solidFill>
                  <a:srgbClr val="023E88"/>
                </a:solidFill>
                <a:latin typeface="Tahoma"/>
                <a:cs typeface="Tahoma"/>
              </a:rPr>
              <a:t>EDUCATION  </a:t>
            </a:r>
            <a:r>
              <a:rPr sz="2300" spc="-310" dirty="0">
                <a:solidFill>
                  <a:srgbClr val="023E88"/>
                </a:solidFill>
                <a:latin typeface="Tahoma"/>
                <a:cs typeface="Tahoma"/>
              </a:rPr>
              <a:t>INTO</a:t>
            </a:r>
            <a:r>
              <a:rPr sz="2300" spc="-160" dirty="0">
                <a:solidFill>
                  <a:srgbClr val="023E88"/>
                </a:solidFill>
                <a:latin typeface="Tahoma"/>
                <a:cs typeface="Tahoma"/>
              </a:rPr>
              <a:t> </a:t>
            </a:r>
            <a:r>
              <a:rPr sz="2300" spc="-215" dirty="0">
                <a:solidFill>
                  <a:srgbClr val="023E88"/>
                </a:solidFill>
                <a:latin typeface="Tahoma"/>
                <a:cs typeface="Tahoma"/>
              </a:rPr>
              <a:t>PRACTICE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3004" y="184513"/>
            <a:ext cx="242570" cy="85471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14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31F20"/>
                </a:solidFill>
                <a:latin typeface="Tahoma"/>
                <a:cs typeface="Tahoma"/>
              </a:rPr>
              <a:t>stipend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546" y="6359652"/>
            <a:ext cx="8413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90" dirty="0">
                <a:solidFill>
                  <a:srgbClr val="7FD0DF"/>
                </a:solidFill>
                <a:latin typeface="Tahoma"/>
                <a:cs typeface="Tahoma"/>
              </a:rPr>
              <a:t>LEARNING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3514" y="6359652"/>
            <a:ext cx="8178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75" dirty="0">
                <a:solidFill>
                  <a:srgbClr val="7FD0DF"/>
                </a:solidFill>
                <a:latin typeface="Tahoma"/>
                <a:cs typeface="Tahoma"/>
              </a:rPr>
              <a:t>PRACTICE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9667" y="6359652"/>
            <a:ext cx="10217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75" dirty="0">
                <a:solidFill>
                  <a:srgbClr val="7FD0DF"/>
                </a:solidFill>
                <a:latin typeface="Tahoma"/>
                <a:cs typeface="Tahoma"/>
              </a:rPr>
              <a:t>EXPERIENCE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2662" y="6359652"/>
            <a:ext cx="8851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75" dirty="0">
                <a:solidFill>
                  <a:srgbClr val="7FD0DF"/>
                </a:solidFill>
                <a:latin typeface="Tahoma"/>
                <a:cs typeface="Tahoma"/>
              </a:rPr>
              <a:t>EXPOSURE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33195" y="6476847"/>
            <a:ext cx="2233295" cy="74295"/>
          </a:xfrm>
          <a:custGeom>
            <a:avLst/>
            <a:gdLst/>
            <a:ahLst/>
            <a:cxnLst/>
            <a:rect l="l" t="t" r="r" b="b"/>
            <a:pathLst>
              <a:path w="2233295" h="74295">
                <a:moveTo>
                  <a:pt x="64008" y="9906"/>
                </a:moveTo>
                <a:lnTo>
                  <a:pt x="0" y="9906"/>
                </a:lnTo>
                <a:lnTo>
                  <a:pt x="0" y="73914"/>
                </a:lnTo>
                <a:lnTo>
                  <a:pt x="64008" y="73914"/>
                </a:lnTo>
                <a:lnTo>
                  <a:pt x="64008" y="9906"/>
                </a:lnTo>
                <a:close/>
              </a:path>
              <a:path w="2233295" h="74295">
                <a:moveTo>
                  <a:pt x="1047902" y="0"/>
                </a:moveTo>
                <a:lnTo>
                  <a:pt x="983894" y="0"/>
                </a:lnTo>
                <a:lnTo>
                  <a:pt x="983894" y="64008"/>
                </a:lnTo>
                <a:lnTo>
                  <a:pt x="1047902" y="64008"/>
                </a:lnTo>
                <a:lnTo>
                  <a:pt x="1047902" y="0"/>
                </a:lnTo>
                <a:close/>
              </a:path>
              <a:path w="2233295" h="74295">
                <a:moveTo>
                  <a:pt x="2232964" y="1206"/>
                </a:moveTo>
                <a:lnTo>
                  <a:pt x="2168956" y="1206"/>
                </a:lnTo>
                <a:lnTo>
                  <a:pt x="2168956" y="65214"/>
                </a:lnTo>
                <a:lnTo>
                  <a:pt x="2232964" y="65214"/>
                </a:lnTo>
                <a:lnTo>
                  <a:pt x="2232964" y="1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39459" y="5734202"/>
            <a:ext cx="273050" cy="65087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231F20"/>
                </a:solidFill>
                <a:latin typeface="Tahoma"/>
                <a:cs typeface="Tahoma"/>
              </a:rPr>
              <a:t>Join</a:t>
            </a:r>
            <a:r>
              <a:rPr sz="1600" spc="-1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231F20"/>
                </a:solidFill>
                <a:latin typeface="Tahoma"/>
                <a:cs typeface="Tahoma"/>
              </a:rPr>
              <a:t>our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7315200" cy="7315200"/>
          </a:xfrm>
          <a:custGeom>
            <a:avLst/>
            <a:gdLst/>
            <a:ahLst/>
            <a:cxnLst/>
            <a:rect l="l" t="t" r="r" b="b"/>
            <a:pathLst>
              <a:path w="7315200" h="7315200">
                <a:moveTo>
                  <a:pt x="0" y="7315200"/>
                </a:moveTo>
                <a:lnTo>
                  <a:pt x="0" y="0"/>
                </a:lnTo>
              </a:path>
              <a:path w="7315200" h="7315200">
                <a:moveTo>
                  <a:pt x="0" y="7315200"/>
                </a:moveTo>
                <a:lnTo>
                  <a:pt x="7315200" y="7315200"/>
                </a:lnTo>
                <a:lnTo>
                  <a:pt x="7315200" y="0"/>
                </a:lnTo>
                <a:lnTo>
                  <a:pt x="0" y="0"/>
                </a:lnTo>
                <a:lnTo>
                  <a:pt x="0" y="73152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3392" y="617219"/>
            <a:ext cx="9086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8890" algn="ctr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Transfer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Record  Engineering </a:t>
            </a: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 Planning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0" dirty="0">
                <a:solidFill>
                  <a:srgbClr val="414042"/>
                </a:solidFill>
                <a:latin typeface="Tahoma"/>
                <a:cs typeface="Tahoma"/>
              </a:rPr>
              <a:t>JV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414042"/>
                </a:solidFill>
                <a:latin typeface="Tahoma"/>
                <a:cs typeface="Tahoma"/>
              </a:rPr>
              <a:t>BOT</a:t>
            </a:r>
            <a:endParaRPr sz="10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Building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Control  </a:t>
            </a:r>
            <a:r>
              <a:rPr sz="1000" spc="-50" dirty="0">
                <a:solidFill>
                  <a:srgbClr val="414042"/>
                </a:solidFill>
                <a:latin typeface="Tahoma"/>
                <a:cs typeface="Tahoma"/>
              </a:rPr>
              <a:t>Sales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Marketing 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Maintenance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2784" y="1684020"/>
            <a:ext cx="16300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Administration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Tahoma"/>
                <a:cs typeface="Tahoma"/>
              </a:rPr>
              <a:t>Public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Relations  </a:t>
            </a:r>
            <a:r>
              <a:rPr sz="1000" spc="-95" dirty="0">
                <a:solidFill>
                  <a:srgbClr val="414042"/>
                </a:solidFill>
                <a:latin typeface="Tahoma"/>
                <a:cs typeface="Tahoma"/>
              </a:rPr>
              <a:t>Human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Resource</a:t>
            </a:r>
            <a:endParaRPr sz="1000">
              <a:latin typeface="Tahoma"/>
              <a:cs typeface="Tahoma"/>
            </a:endParaRPr>
          </a:p>
          <a:p>
            <a:pPr marL="619760" marR="612775" algn="ctr">
              <a:lnSpc>
                <a:spcPct val="100000"/>
              </a:lnSpc>
            </a:pP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Finance  </a:t>
            </a: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Legal </a:t>
            </a: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Land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Projects</a:t>
            </a:r>
            <a:endParaRPr sz="1000">
              <a:latin typeface="Tahoma"/>
              <a:cs typeface="Tahoma"/>
            </a:endParaRPr>
          </a:p>
          <a:p>
            <a:pPr marL="196215" marR="188595" algn="ctr">
              <a:lnSpc>
                <a:spcPct val="100000"/>
              </a:lnSpc>
            </a:pP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Purchase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414042"/>
                </a:solidFill>
                <a:latin typeface="Tahoma"/>
                <a:cs typeface="Tahoma"/>
              </a:rPr>
              <a:t>Procurement  </a:t>
            </a:r>
            <a:r>
              <a:rPr sz="1000" spc="-80" dirty="0">
                <a:solidFill>
                  <a:srgbClr val="414042"/>
                </a:solidFill>
                <a:latin typeface="Tahoma"/>
                <a:cs typeface="Tahoma"/>
              </a:rPr>
              <a:t>Information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414042"/>
                </a:solidFill>
                <a:latin typeface="Tahoma"/>
                <a:cs typeface="Tahoma"/>
              </a:rPr>
              <a:t>&amp;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Technology  </a:t>
            </a: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Security</a:t>
            </a:r>
            <a:endParaRPr sz="1000">
              <a:latin typeface="Tahoma"/>
              <a:cs typeface="Tahoma"/>
            </a:endParaRPr>
          </a:p>
          <a:p>
            <a:pPr marL="659130" marR="652145" algn="ctr">
              <a:lnSpc>
                <a:spcPct val="100000"/>
              </a:lnSpc>
            </a:pP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Sports  </a:t>
            </a:r>
            <a:r>
              <a:rPr sz="1000" spc="-60" dirty="0">
                <a:solidFill>
                  <a:srgbClr val="414042"/>
                </a:solidFill>
                <a:latin typeface="Tahoma"/>
                <a:cs typeface="Tahoma"/>
              </a:rPr>
              <a:t>Clubs</a:t>
            </a:r>
            <a:endParaRPr sz="1000">
              <a:latin typeface="Tahoma"/>
              <a:cs typeface="Tahoma"/>
            </a:endParaRPr>
          </a:p>
          <a:p>
            <a:pPr marL="168910" marR="161290" algn="ctr">
              <a:lnSpc>
                <a:spcPct val="100000"/>
              </a:lnSpc>
            </a:pPr>
            <a:r>
              <a:rPr sz="1000" spc="-95" dirty="0">
                <a:solidFill>
                  <a:srgbClr val="414042"/>
                </a:solidFill>
                <a:latin typeface="Tahoma"/>
                <a:cs typeface="Tahoma"/>
              </a:rPr>
              <a:t>DHAES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414042"/>
                </a:solidFill>
                <a:latin typeface="Tahoma"/>
                <a:cs typeface="Tahoma"/>
              </a:rPr>
              <a:t>(Education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System)  </a:t>
            </a:r>
            <a:r>
              <a:rPr sz="1000" spc="-50" dirty="0">
                <a:solidFill>
                  <a:srgbClr val="414042"/>
                </a:solidFill>
                <a:latin typeface="Tahoma"/>
                <a:cs typeface="Tahoma"/>
              </a:rPr>
              <a:t>Medical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Tahoma"/>
                <a:cs typeface="Tahoma"/>
              </a:rPr>
              <a:t>Services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75" dirty="0">
                <a:solidFill>
                  <a:srgbClr val="414042"/>
                </a:solidFill>
                <a:latin typeface="Tahoma"/>
                <a:cs typeface="Tahoma"/>
              </a:rPr>
              <a:t>Telecom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Religious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Tahoma"/>
                <a:cs typeface="Tahoma"/>
              </a:rPr>
              <a:t>Affairs</a:t>
            </a:r>
            <a:r>
              <a:rPr sz="1000" spc="-70" dirty="0">
                <a:solidFill>
                  <a:srgbClr val="414042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56687"/>
            <a:ext cx="7315200" cy="25942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67595" y="617219"/>
            <a:ext cx="12814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4485" algn="r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solidFill>
                  <a:srgbClr val="3382CC"/>
                </a:solidFill>
                <a:latin typeface="Tahoma"/>
                <a:cs typeface="Tahoma"/>
              </a:rPr>
              <a:t>FE</a:t>
            </a:r>
            <a:r>
              <a:rPr sz="1100" spc="-165" dirty="0">
                <a:solidFill>
                  <a:srgbClr val="3382CC"/>
                </a:solidFill>
                <a:latin typeface="Tahoma"/>
                <a:cs typeface="Tahoma"/>
              </a:rPr>
              <a:t>W</a:t>
            </a:r>
            <a:r>
              <a:rPr sz="1100" spc="35" dirty="0">
                <a:solidFill>
                  <a:srgbClr val="3382CC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3382CC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3382CC"/>
                </a:solidFill>
                <a:latin typeface="Tahoma"/>
                <a:cs typeface="Tahoma"/>
              </a:rPr>
              <a:t>F</a:t>
            </a:r>
            <a:r>
              <a:rPr sz="1100" spc="35" dirty="0">
                <a:solidFill>
                  <a:srgbClr val="3382CC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3382CC"/>
                </a:solidFill>
                <a:latin typeface="Tahoma"/>
                <a:cs typeface="Tahoma"/>
              </a:rPr>
              <a:t>TH</a:t>
            </a:r>
            <a:r>
              <a:rPr sz="1100" spc="-114" dirty="0">
                <a:solidFill>
                  <a:srgbClr val="3382CC"/>
                </a:solidFill>
                <a:latin typeface="Tahoma"/>
                <a:cs typeface="Tahoma"/>
              </a:rPr>
              <a:t>E</a:t>
            </a:r>
            <a:r>
              <a:rPr sz="1100" spc="35" dirty="0">
                <a:solidFill>
                  <a:srgbClr val="3382CC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3382CC"/>
                </a:solidFill>
                <a:latin typeface="Tahoma"/>
                <a:cs typeface="Tahoma"/>
              </a:rPr>
              <a:t>SERVICE  </a:t>
            </a:r>
            <a:r>
              <a:rPr sz="1100" spc="-45" dirty="0">
                <a:solidFill>
                  <a:srgbClr val="3382CC"/>
                </a:solidFill>
                <a:latin typeface="Tahoma"/>
                <a:cs typeface="Tahoma"/>
              </a:rPr>
              <a:t>DEPARTMENTS/</a:t>
            </a:r>
            <a:endParaRPr sz="1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100" spc="-40" dirty="0">
                <a:solidFill>
                  <a:srgbClr val="3382CC"/>
                </a:solidFill>
                <a:latin typeface="Tahoma"/>
                <a:cs typeface="Tahoma"/>
              </a:rPr>
              <a:t>BRANCHE</a:t>
            </a:r>
            <a:r>
              <a:rPr sz="1100" spc="-85" dirty="0">
                <a:solidFill>
                  <a:srgbClr val="3382CC"/>
                </a:solidFill>
                <a:latin typeface="Tahoma"/>
                <a:cs typeface="Tahoma"/>
              </a:rPr>
              <a:t>S</a:t>
            </a:r>
            <a:r>
              <a:rPr sz="1100" spc="35" dirty="0">
                <a:solidFill>
                  <a:srgbClr val="3382CC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3382CC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3382CC"/>
                </a:solidFill>
                <a:latin typeface="Tahoma"/>
                <a:cs typeface="Tahoma"/>
              </a:rPr>
              <a:t>F</a:t>
            </a:r>
            <a:r>
              <a:rPr sz="1100" spc="35" dirty="0">
                <a:solidFill>
                  <a:srgbClr val="3382CC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3382CC"/>
                </a:solidFill>
                <a:latin typeface="Tahoma"/>
                <a:cs typeface="Tahoma"/>
              </a:rPr>
              <a:t>DHA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235700"/>
            <a:ext cx="7315200" cy="1079500"/>
          </a:xfrm>
          <a:custGeom>
            <a:avLst/>
            <a:gdLst/>
            <a:ahLst/>
            <a:cxnLst/>
            <a:rect l="l" t="t" r="r" b="b"/>
            <a:pathLst>
              <a:path w="7315200" h="1079500">
                <a:moveTo>
                  <a:pt x="7315200" y="0"/>
                </a:moveTo>
                <a:lnTo>
                  <a:pt x="0" y="0"/>
                </a:lnTo>
                <a:lnTo>
                  <a:pt x="0" y="1079500"/>
                </a:lnTo>
                <a:lnTo>
                  <a:pt x="7315200" y="1079500"/>
                </a:lnTo>
                <a:lnTo>
                  <a:pt x="7315200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4792" y="6159500"/>
            <a:ext cx="560324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 algn="ctr">
              <a:lnSpc>
                <a:spcPts val="1200"/>
              </a:lnSpc>
              <a:spcBef>
                <a:spcPts val="240"/>
              </a:spcBef>
            </a:pP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DHA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represents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charismatic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vibrant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part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Lahore.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vigorous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57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branches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of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DHA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Lahore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serving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heartedly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celebrate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completeness of ultimate 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living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experience. </a:t>
            </a:r>
            <a:r>
              <a:rPr sz="1100" spc="-150" dirty="0">
                <a:solidFill>
                  <a:srgbClr val="FFFFFF"/>
                </a:solidFill>
                <a:latin typeface="Tahoma"/>
                <a:cs typeface="Tahoma"/>
              </a:rPr>
              <a:t>We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continuously </a:t>
            </a:r>
            <a:r>
              <a:rPr sz="1100" spc="-3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strive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extend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our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matchless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amenities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sz="1100" spc="-55" dirty="0">
                <a:solidFill>
                  <a:srgbClr val="FFFFFF"/>
                </a:solidFill>
                <a:latin typeface="Tahoma"/>
                <a:cs typeface="Tahoma"/>
              </a:rPr>
              <a:t>civic 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facilities 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whilst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ensuring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safe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secure 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living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experience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valued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residents.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6350" y="0"/>
            <a:ext cx="7327900" cy="7327900"/>
            <a:chOff x="-6350" y="0"/>
            <a:chExt cx="7327900" cy="7327900"/>
          </a:xfrm>
        </p:grpSpPr>
        <p:sp>
          <p:nvSpPr>
            <p:cNvPr id="9" name="object 9"/>
            <p:cNvSpPr/>
            <p:nvPr/>
          </p:nvSpPr>
          <p:spPr>
            <a:xfrm>
              <a:off x="7308850" y="0"/>
              <a:ext cx="6350" cy="7315200"/>
            </a:xfrm>
            <a:custGeom>
              <a:avLst/>
              <a:gdLst/>
              <a:ahLst/>
              <a:cxnLst/>
              <a:rect l="l" t="t" r="r" b="b"/>
              <a:pathLst>
                <a:path w="6350" h="7315200">
                  <a:moveTo>
                    <a:pt x="3175" y="-6350"/>
                  </a:moveTo>
                  <a:lnTo>
                    <a:pt x="3175" y="7321550"/>
                  </a:lnTo>
                </a:path>
              </a:pathLst>
            </a:custGeom>
            <a:ln w="190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78911" y="629919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90">
                  <a:moveTo>
                    <a:pt x="0" y="0"/>
                  </a:moveTo>
                  <a:lnTo>
                    <a:pt x="0" y="529513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7315200" cy="7315200"/>
            </a:xfrm>
            <a:custGeom>
              <a:avLst/>
              <a:gdLst/>
              <a:ahLst/>
              <a:cxnLst/>
              <a:rect l="l" t="t" r="r" b="b"/>
              <a:pathLst>
                <a:path w="7315200" h="7315200">
                  <a:moveTo>
                    <a:pt x="0" y="7315200"/>
                  </a:moveTo>
                  <a:lnTo>
                    <a:pt x="7315200" y="73152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731520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538220"/>
            <a:ext cx="6675119" cy="34569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315200" cy="2816860"/>
            <a:chOff x="0" y="0"/>
            <a:chExt cx="7315200" cy="28168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315200" cy="2816860"/>
            </a:xfrm>
            <a:custGeom>
              <a:avLst/>
              <a:gdLst/>
              <a:ahLst/>
              <a:cxnLst/>
              <a:rect l="l" t="t" r="r" b="b"/>
              <a:pathLst>
                <a:path w="7315200" h="2816860">
                  <a:moveTo>
                    <a:pt x="7315200" y="0"/>
                  </a:moveTo>
                  <a:lnTo>
                    <a:pt x="0" y="0"/>
                  </a:lnTo>
                  <a:lnTo>
                    <a:pt x="0" y="2816352"/>
                  </a:lnTo>
                  <a:lnTo>
                    <a:pt x="7315200" y="2816352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0D1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975" y="618616"/>
              <a:ext cx="2026856" cy="17086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7975" y="618616"/>
              <a:ext cx="2026920" cy="1708785"/>
            </a:xfrm>
            <a:custGeom>
              <a:avLst/>
              <a:gdLst/>
              <a:ahLst/>
              <a:cxnLst/>
              <a:rect l="l" t="t" r="r" b="b"/>
              <a:pathLst>
                <a:path w="2026920" h="1708785">
                  <a:moveTo>
                    <a:pt x="0" y="1708657"/>
                  </a:moveTo>
                  <a:lnTo>
                    <a:pt x="2026856" y="1708657"/>
                  </a:lnTo>
                  <a:lnTo>
                    <a:pt x="2026856" y="0"/>
                  </a:lnTo>
                  <a:lnTo>
                    <a:pt x="0" y="0"/>
                  </a:lnTo>
                  <a:lnTo>
                    <a:pt x="0" y="1708657"/>
                  </a:lnTo>
                  <a:close/>
                </a:path>
              </a:pathLst>
            </a:custGeom>
            <a:ln w="25400">
              <a:solidFill>
                <a:srgbClr val="4E84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5276" y="2899282"/>
            <a:ext cx="311912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Interaction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Trebuchet MS"/>
                <a:cs typeface="Trebuchet MS"/>
              </a:rPr>
              <a:t>session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Interns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Administrator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Trebuchet MS"/>
                <a:cs typeface="Trebuchet MS"/>
              </a:rPr>
              <a:t>DHA </a:t>
            </a:r>
            <a:r>
              <a:rPr sz="1100" spc="-3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Br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igadier</a:t>
            </a:r>
            <a:r>
              <a:rPr sz="11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1100" spc="-30" dirty="0">
                <a:solidFill>
                  <a:srgbClr val="231F20"/>
                </a:solidFill>
                <a:latin typeface="Trebuchet MS"/>
                <a:cs typeface="Trebuchet MS"/>
              </a:rPr>
              <a:t>aheed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Trebuchet MS"/>
                <a:cs typeface="Trebuchet MS"/>
              </a:rPr>
              <a:t>Gul</a:t>
            </a:r>
            <a:r>
              <a:rPr sz="11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100" spc="-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00" spc="-95" dirty="0">
                <a:solidFill>
                  <a:srgbClr val="231F20"/>
                </a:solidFill>
                <a:latin typeface="Trebuchet MS"/>
                <a:cs typeface="Trebuchet MS"/>
              </a:rPr>
              <a:t>tti.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6350" y="0"/>
            <a:ext cx="7321550" cy="7327900"/>
            <a:chOff x="-6350" y="0"/>
            <a:chExt cx="7321550" cy="73279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0271" y="2486025"/>
              <a:ext cx="1962251" cy="17213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44873" y="2486025"/>
              <a:ext cx="1988185" cy="1721485"/>
            </a:xfrm>
            <a:custGeom>
              <a:avLst/>
              <a:gdLst/>
              <a:ahLst/>
              <a:cxnLst/>
              <a:rect l="l" t="t" r="r" b="b"/>
              <a:pathLst>
                <a:path w="1988184" h="1721485">
                  <a:moveTo>
                    <a:pt x="1490738" y="0"/>
                  </a:moveTo>
                  <a:lnTo>
                    <a:pt x="496912" y="0"/>
                  </a:lnTo>
                  <a:lnTo>
                    <a:pt x="0" y="860679"/>
                  </a:lnTo>
                  <a:lnTo>
                    <a:pt x="496912" y="1721358"/>
                  </a:lnTo>
                  <a:lnTo>
                    <a:pt x="1490738" y="1721358"/>
                  </a:lnTo>
                  <a:lnTo>
                    <a:pt x="1987651" y="860679"/>
                  </a:lnTo>
                  <a:lnTo>
                    <a:pt x="1490738" y="0"/>
                  </a:lnTo>
                  <a:close/>
                </a:path>
              </a:pathLst>
            </a:custGeom>
            <a:ln w="25400">
              <a:solidFill>
                <a:srgbClr val="4E84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235705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h="1079500">
                  <a:moveTo>
                    <a:pt x="0" y="0"/>
                  </a:moveTo>
                  <a:lnTo>
                    <a:pt x="0" y="1079499"/>
                  </a:lnTo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7308850" cy="7315200"/>
            </a:xfrm>
            <a:custGeom>
              <a:avLst/>
              <a:gdLst/>
              <a:ahLst/>
              <a:cxnLst/>
              <a:rect l="l" t="t" r="r" b="b"/>
              <a:pathLst>
                <a:path w="7308850" h="7315200">
                  <a:moveTo>
                    <a:pt x="0" y="7315200"/>
                  </a:moveTo>
                  <a:lnTo>
                    <a:pt x="7308850" y="7315200"/>
                  </a:lnTo>
                  <a:lnTo>
                    <a:pt x="7308850" y="0"/>
                  </a:lnTo>
                  <a:lnTo>
                    <a:pt x="0" y="0"/>
                  </a:lnTo>
                </a:path>
                <a:path w="7308850" h="7315200">
                  <a:moveTo>
                    <a:pt x="0" y="73152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8126" y="622264"/>
            <a:ext cx="4023995" cy="196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60" dirty="0">
                <a:solidFill>
                  <a:srgbClr val="6FCCDC"/>
                </a:solidFill>
                <a:latin typeface="Times New Roman"/>
                <a:cs typeface="Times New Roman"/>
              </a:rPr>
              <a:t>Come</a:t>
            </a:r>
            <a:r>
              <a:rPr sz="1200" b="1" i="1" spc="35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spc="120" dirty="0">
                <a:solidFill>
                  <a:srgbClr val="6FCCDC"/>
                </a:solidFill>
                <a:latin typeface="Times New Roman"/>
                <a:cs typeface="Times New Roman"/>
              </a:rPr>
              <a:t>&amp;</a:t>
            </a:r>
            <a:r>
              <a:rPr sz="1200" b="1" i="1" spc="40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spc="-40" dirty="0">
                <a:solidFill>
                  <a:srgbClr val="6FCCDC"/>
                </a:solidFill>
                <a:latin typeface="Times New Roman"/>
                <a:cs typeface="Times New Roman"/>
              </a:rPr>
              <a:t>Cherish</a:t>
            </a:r>
            <a:r>
              <a:rPr sz="1200" b="1" i="1" spc="35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spc="-35" dirty="0">
                <a:solidFill>
                  <a:srgbClr val="6FCCDC"/>
                </a:solidFill>
                <a:latin typeface="Times New Roman"/>
                <a:cs typeface="Times New Roman"/>
              </a:rPr>
              <a:t>‘The</a:t>
            </a:r>
            <a:r>
              <a:rPr sz="1200" b="1" i="1" spc="40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spc="10" dirty="0">
                <a:solidFill>
                  <a:srgbClr val="6FCCDC"/>
                </a:solidFill>
                <a:latin typeface="Times New Roman"/>
                <a:cs typeface="Times New Roman"/>
              </a:rPr>
              <a:t>Ultimate</a:t>
            </a:r>
            <a:r>
              <a:rPr sz="1200" b="1" i="1" spc="35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6FCCDC"/>
                </a:solidFill>
                <a:latin typeface="Times New Roman"/>
                <a:cs typeface="Times New Roman"/>
              </a:rPr>
              <a:t>Living</a:t>
            </a:r>
            <a:r>
              <a:rPr sz="1200" b="1" i="1" spc="40" dirty="0">
                <a:solidFill>
                  <a:srgbClr val="6FCCDC"/>
                </a:solidFill>
                <a:latin typeface="Times New Roman"/>
                <a:cs typeface="Times New Roman"/>
              </a:rPr>
              <a:t> </a:t>
            </a:r>
            <a:r>
              <a:rPr sz="1200" b="1" i="1" spc="-40" dirty="0">
                <a:solidFill>
                  <a:srgbClr val="6FCCDC"/>
                </a:solidFill>
                <a:latin typeface="Times New Roman"/>
                <a:cs typeface="Times New Roman"/>
              </a:rPr>
              <a:t>Concept’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1200" spc="-130" dirty="0">
                <a:solidFill>
                  <a:srgbClr val="FFFDE8"/>
                </a:solidFill>
                <a:latin typeface="Tahoma"/>
                <a:cs typeface="Tahoma"/>
              </a:rPr>
              <a:t>INTERNSHIP</a:t>
            </a:r>
            <a:r>
              <a:rPr sz="1200" spc="-85" dirty="0">
                <a:solidFill>
                  <a:srgbClr val="FFFDE8"/>
                </a:solidFill>
                <a:latin typeface="Tahoma"/>
                <a:cs typeface="Tahoma"/>
              </a:rPr>
              <a:t> </a:t>
            </a:r>
            <a:r>
              <a:rPr sz="1200" spc="-120" dirty="0">
                <a:solidFill>
                  <a:srgbClr val="FFFDE8"/>
                </a:solidFill>
                <a:latin typeface="Tahoma"/>
                <a:cs typeface="Tahoma"/>
              </a:rPr>
              <a:t>OFFERED</a:t>
            </a:r>
            <a:r>
              <a:rPr sz="1200" spc="-85" dirty="0">
                <a:solidFill>
                  <a:srgbClr val="FFFDE8"/>
                </a:solidFill>
                <a:latin typeface="Tahoma"/>
                <a:cs typeface="Tahoma"/>
              </a:rPr>
              <a:t> </a:t>
            </a:r>
            <a:r>
              <a:rPr sz="1200" spc="-95" dirty="0">
                <a:solidFill>
                  <a:srgbClr val="FFFDE8"/>
                </a:solidFill>
                <a:latin typeface="Tahoma"/>
                <a:cs typeface="Tahoma"/>
              </a:rPr>
              <a:t>BY</a:t>
            </a:r>
            <a:r>
              <a:rPr sz="1200" spc="-85" dirty="0">
                <a:solidFill>
                  <a:srgbClr val="FFFDE8"/>
                </a:solidFill>
                <a:latin typeface="Tahoma"/>
                <a:cs typeface="Tahoma"/>
              </a:rPr>
              <a:t> </a:t>
            </a:r>
            <a:r>
              <a:rPr sz="1200" spc="-135" dirty="0">
                <a:solidFill>
                  <a:srgbClr val="FFFDE8"/>
                </a:solidFill>
                <a:latin typeface="Tahoma"/>
                <a:cs typeface="Tahoma"/>
              </a:rPr>
              <a:t>DHA</a:t>
            </a:r>
            <a:r>
              <a:rPr sz="1200" spc="-85" dirty="0">
                <a:solidFill>
                  <a:srgbClr val="FFFDE8"/>
                </a:solidFill>
                <a:latin typeface="Tahoma"/>
                <a:cs typeface="Tahoma"/>
              </a:rPr>
              <a:t> </a:t>
            </a:r>
            <a:r>
              <a:rPr sz="1200" spc="-120" dirty="0">
                <a:solidFill>
                  <a:srgbClr val="FFFDE8"/>
                </a:solidFill>
                <a:latin typeface="Tahoma"/>
                <a:cs typeface="Tahoma"/>
              </a:rPr>
              <a:t>LAHORE</a:t>
            </a: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13599"/>
              </a:lnSpc>
              <a:spcBef>
                <a:spcPts val="1015"/>
              </a:spcBef>
            </a:pPr>
            <a:r>
              <a:rPr sz="1100" spc="-140" dirty="0">
                <a:solidFill>
                  <a:srgbClr val="FFFFFF"/>
                </a:solidFill>
                <a:latin typeface="Tahoma"/>
                <a:cs typeface="Tahoma"/>
              </a:rPr>
              <a:t>DHA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Lahore 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offering internship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opportunity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undergraduates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1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graduates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corporate 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social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responsibility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line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HEC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policy. 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Number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students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from renowned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institutions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Pakistan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joining us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avail 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chance </a:t>
            </a:r>
            <a:r>
              <a:rPr sz="1100" spc="-3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practical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learning.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Internship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gives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opportunity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develop,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explore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career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learn 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new 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skills.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Interns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looking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explore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relevant 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field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interest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enjoying </a:t>
            </a:r>
            <a:r>
              <a:rPr sz="1100" spc="-135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1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learning </a:t>
            </a:r>
            <a:r>
              <a:rPr sz="1100" spc="-14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1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experience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various 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relevant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departments 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(branches)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DHA.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980776"/>
            <a:ext cx="254952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spc="-135" dirty="0">
                <a:solidFill>
                  <a:srgbClr val="58595B"/>
                </a:solidFill>
                <a:latin typeface="Tahoma"/>
                <a:cs typeface="Tahoma"/>
              </a:rPr>
              <a:t>DHA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8595B"/>
                </a:solidFill>
                <a:latin typeface="Tahoma"/>
                <a:cs typeface="Tahoma"/>
              </a:rPr>
              <a:t>is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58595B"/>
                </a:solidFill>
                <a:latin typeface="Tahoma"/>
                <a:cs typeface="Tahoma"/>
              </a:rPr>
              <a:t>holding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58595B"/>
                </a:solidFill>
                <a:latin typeface="Tahoma"/>
                <a:cs typeface="Tahoma"/>
              </a:rPr>
              <a:t>meaningful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progressive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internship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program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which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ensures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Tahoma"/>
                <a:cs typeface="Tahoma"/>
              </a:rPr>
              <a:t>real </a:t>
            </a:r>
            <a:r>
              <a:rPr sz="1100" spc="-55" dirty="0">
                <a:solidFill>
                  <a:srgbClr val="58595B"/>
                </a:solidFill>
                <a:latin typeface="Tahoma"/>
                <a:cs typeface="Tahoma"/>
              </a:rPr>
              <a:t>life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work </a:t>
            </a:r>
            <a:r>
              <a:rPr sz="1100" spc="-8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experience. </a:t>
            </a:r>
            <a:r>
              <a:rPr sz="1100" spc="-110" dirty="0">
                <a:solidFill>
                  <a:srgbClr val="58595B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study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Tahoma"/>
                <a:cs typeface="Tahoma"/>
              </a:rPr>
              <a:t>practice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we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adopt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at 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our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Internship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program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provides projects </a:t>
            </a:r>
            <a:r>
              <a:rPr sz="1100" spc="-70" dirty="0">
                <a:solidFill>
                  <a:srgbClr val="58595B"/>
                </a:solidFill>
                <a:latin typeface="Tahoma"/>
                <a:cs typeface="Tahoma"/>
              </a:rPr>
              <a:t>insight 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that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8595B"/>
                </a:solidFill>
                <a:latin typeface="Tahoma"/>
                <a:cs typeface="Tahoma"/>
              </a:rPr>
              <a:t>will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85" dirty="0">
                <a:solidFill>
                  <a:srgbClr val="58595B"/>
                </a:solidFill>
                <a:latin typeface="Tahoma"/>
                <a:cs typeface="Tahoma"/>
              </a:rPr>
              <a:t>compliment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academic </a:t>
            </a:r>
            <a:r>
              <a:rPr sz="1100" spc="-85" dirty="0">
                <a:solidFill>
                  <a:srgbClr val="58595B"/>
                </a:solidFill>
                <a:latin typeface="Tahoma"/>
                <a:cs typeface="Tahoma"/>
              </a:rPr>
              <a:t>program/career 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interests.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14" dirty="0">
                <a:solidFill>
                  <a:srgbClr val="58595B"/>
                </a:solidFill>
                <a:latin typeface="Tahoma"/>
                <a:cs typeface="Tahoma"/>
              </a:rPr>
              <a:t>Our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interns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get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broader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60" dirty="0">
                <a:solidFill>
                  <a:srgbClr val="58595B"/>
                </a:solidFill>
                <a:latin typeface="Tahoma"/>
                <a:cs typeface="Tahoma"/>
              </a:rPr>
              <a:t>holistic 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exposure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the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organisation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once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assigned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the 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challenging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8595B"/>
                </a:solidFill>
                <a:latin typeface="Tahoma"/>
                <a:cs typeface="Tahoma"/>
              </a:rPr>
              <a:t>tasks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various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kind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of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functioning  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related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our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projects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under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8595B"/>
                </a:solidFill>
                <a:latin typeface="Tahoma"/>
                <a:cs typeface="Tahoma"/>
              </a:rPr>
              <a:t>reliable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regular </a:t>
            </a:r>
            <a:r>
              <a:rPr sz="1100" spc="-33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58595B"/>
                </a:solidFill>
                <a:latin typeface="Tahoma"/>
                <a:cs typeface="Tahoma"/>
              </a:rPr>
              <a:t>mentoring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10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create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sz="1100" spc="-75" dirty="0">
                <a:solidFill>
                  <a:srgbClr val="58595B"/>
                </a:solidFill>
                <a:latin typeface="Tahoma"/>
                <a:cs typeface="Tahoma"/>
              </a:rPr>
              <a:t> professional</a:t>
            </a:r>
            <a:r>
              <a:rPr sz="1100" spc="-8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100" spc="-90" dirty="0">
                <a:solidFill>
                  <a:srgbClr val="58595B"/>
                </a:solidFill>
                <a:latin typeface="Tahoma"/>
                <a:cs typeface="Tahoma"/>
              </a:rPr>
              <a:t>network.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676" y="320040"/>
            <a:ext cx="6531609" cy="6034405"/>
            <a:chOff x="463676" y="320040"/>
            <a:chExt cx="6531609" cy="6034405"/>
          </a:xfrm>
        </p:grpSpPr>
        <p:sp>
          <p:nvSpPr>
            <p:cNvPr id="4" name="object 4"/>
            <p:cNvSpPr/>
            <p:nvPr/>
          </p:nvSpPr>
          <p:spPr>
            <a:xfrm>
              <a:off x="463676" y="3559556"/>
              <a:ext cx="6388100" cy="18415"/>
            </a:xfrm>
            <a:custGeom>
              <a:avLst/>
              <a:gdLst/>
              <a:ahLst/>
              <a:cxnLst/>
              <a:rect l="l" t="t" r="r" b="b"/>
              <a:pathLst>
                <a:path w="6388100" h="18414">
                  <a:moveTo>
                    <a:pt x="638784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6387846" y="18287"/>
                  </a:lnTo>
                  <a:lnTo>
                    <a:pt x="6387846" y="0"/>
                  </a:lnTo>
                  <a:close/>
                </a:path>
              </a:pathLst>
            </a:custGeom>
            <a:solidFill>
              <a:srgbClr val="0D1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320040"/>
              <a:ext cx="3794759" cy="30156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85174" y="4142197"/>
              <a:ext cx="359410" cy="819785"/>
            </a:xfrm>
            <a:custGeom>
              <a:avLst/>
              <a:gdLst/>
              <a:ahLst/>
              <a:cxnLst/>
              <a:rect l="l" t="t" r="r" b="b"/>
              <a:pathLst>
                <a:path w="359410" h="819785">
                  <a:moveTo>
                    <a:pt x="179489" y="819556"/>
                  </a:moveTo>
                  <a:lnTo>
                    <a:pt x="219870" y="816553"/>
                  </a:lnTo>
                  <a:lnTo>
                    <a:pt x="286145" y="792531"/>
                  </a:lnTo>
                  <a:lnTo>
                    <a:pt x="332567" y="745004"/>
                  </a:lnTo>
                  <a:lnTo>
                    <a:pt x="356031" y="677077"/>
                  </a:lnTo>
                  <a:lnTo>
                    <a:pt x="358965" y="635660"/>
                  </a:lnTo>
                  <a:lnTo>
                    <a:pt x="358965" y="183895"/>
                  </a:lnTo>
                  <a:lnTo>
                    <a:pt x="356031" y="142473"/>
                  </a:lnTo>
                  <a:lnTo>
                    <a:pt x="332567" y="74550"/>
                  </a:lnTo>
                  <a:lnTo>
                    <a:pt x="286145" y="27024"/>
                  </a:lnTo>
                  <a:lnTo>
                    <a:pt x="219870" y="3002"/>
                  </a:lnTo>
                  <a:lnTo>
                    <a:pt x="179489" y="0"/>
                  </a:lnTo>
                  <a:lnTo>
                    <a:pt x="139100" y="3002"/>
                  </a:lnTo>
                  <a:lnTo>
                    <a:pt x="72825" y="27024"/>
                  </a:lnTo>
                  <a:lnTo>
                    <a:pt x="26403" y="74550"/>
                  </a:lnTo>
                  <a:lnTo>
                    <a:pt x="2933" y="142473"/>
                  </a:lnTo>
                  <a:lnTo>
                    <a:pt x="0" y="183895"/>
                  </a:lnTo>
                  <a:lnTo>
                    <a:pt x="0" y="635660"/>
                  </a:lnTo>
                  <a:lnTo>
                    <a:pt x="2933" y="677077"/>
                  </a:lnTo>
                  <a:lnTo>
                    <a:pt x="26403" y="745004"/>
                  </a:lnTo>
                  <a:lnTo>
                    <a:pt x="72825" y="792531"/>
                  </a:lnTo>
                  <a:lnTo>
                    <a:pt x="139100" y="816553"/>
                  </a:lnTo>
                  <a:lnTo>
                    <a:pt x="179489" y="819556"/>
                  </a:lnTo>
                  <a:close/>
                </a:path>
                <a:path w="359410" h="819785">
                  <a:moveTo>
                    <a:pt x="179489" y="720140"/>
                  </a:moveTo>
                  <a:lnTo>
                    <a:pt x="135321" y="707721"/>
                  </a:lnTo>
                  <a:lnTo>
                    <a:pt x="109831" y="671410"/>
                  </a:lnTo>
                  <a:lnTo>
                    <a:pt x="104927" y="635660"/>
                  </a:lnTo>
                  <a:lnTo>
                    <a:pt x="104927" y="183895"/>
                  </a:lnTo>
                  <a:lnTo>
                    <a:pt x="115959" y="133675"/>
                  </a:lnTo>
                  <a:lnTo>
                    <a:pt x="148074" y="104925"/>
                  </a:lnTo>
                  <a:lnTo>
                    <a:pt x="179489" y="99402"/>
                  </a:lnTo>
                  <a:lnTo>
                    <a:pt x="196174" y="100783"/>
                  </a:lnTo>
                  <a:lnTo>
                    <a:pt x="234441" y="121488"/>
                  </a:lnTo>
                  <a:lnTo>
                    <a:pt x="252812" y="164879"/>
                  </a:lnTo>
                  <a:lnTo>
                    <a:pt x="254038" y="183895"/>
                  </a:lnTo>
                  <a:lnTo>
                    <a:pt x="254038" y="635660"/>
                  </a:lnTo>
                  <a:lnTo>
                    <a:pt x="243011" y="685873"/>
                  </a:lnTo>
                  <a:lnTo>
                    <a:pt x="210894" y="714622"/>
                  </a:lnTo>
                  <a:lnTo>
                    <a:pt x="179489" y="720140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469" y="4150475"/>
              <a:ext cx="227329" cy="803275"/>
            </a:xfrm>
            <a:custGeom>
              <a:avLst/>
              <a:gdLst/>
              <a:ahLst/>
              <a:cxnLst/>
              <a:rect l="l" t="t" r="r" b="b"/>
              <a:pathLst>
                <a:path w="227330" h="803275">
                  <a:moveTo>
                    <a:pt x="226974" y="0"/>
                  </a:moveTo>
                  <a:lnTo>
                    <a:pt x="112102" y="0"/>
                  </a:lnTo>
                  <a:lnTo>
                    <a:pt x="0" y="75107"/>
                  </a:lnTo>
                  <a:lnTo>
                    <a:pt x="0" y="183896"/>
                  </a:lnTo>
                  <a:lnTo>
                    <a:pt x="122046" y="108788"/>
                  </a:lnTo>
                  <a:lnTo>
                    <a:pt x="122046" y="802995"/>
                  </a:lnTo>
                  <a:lnTo>
                    <a:pt x="226974" y="802995"/>
                  </a:lnTo>
                  <a:lnTo>
                    <a:pt x="226974" y="0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8864" y="4142197"/>
              <a:ext cx="359410" cy="819785"/>
            </a:xfrm>
            <a:custGeom>
              <a:avLst/>
              <a:gdLst/>
              <a:ahLst/>
              <a:cxnLst/>
              <a:rect l="l" t="t" r="r" b="b"/>
              <a:pathLst>
                <a:path w="359410" h="819785">
                  <a:moveTo>
                    <a:pt x="179489" y="819556"/>
                  </a:moveTo>
                  <a:lnTo>
                    <a:pt x="219870" y="816553"/>
                  </a:lnTo>
                  <a:lnTo>
                    <a:pt x="286145" y="792531"/>
                  </a:lnTo>
                  <a:lnTo>
                    <a:pt x="332567" y="745004"/>
                  </a:lnTo>
                  <a:lnTo>
                    <a:pt x="356031" y="677077"/>
                  </a:lnTo>
                  <a:lnTo>
                    <a:pt x="358965" y="635660"/>
                  </a:lnTo>
                  <a:lnTo>
                    <a:pt x="358965" y="183895"/>
                  </a:lnTo>
                  <a:lnTo>
                    <a:pt x="356031" y="142473"/>
                  </a:lnTo>
                  <a:lnTo>
                    <a:pt x="332567" y="74550"/>
                  </a:lnTo>
                  <a:lnTo>
                    <a:pt x="286145" y="27024"/>
                  </a:lnTo>
                  <a:lnTo>
                    <a:pt x="219870" y="3002"/>
                  </a:lnTo>
                  <a:lnTo>
                    <a:pt x="179489" y="0"/>
                  </a:lnTo>
                  <a:lnTo>
                    <a:pt x="139100" y="3002"/>
                  </a:lnTo>
                  <a:lnTo>
                    <a:pt x="72825" y="27024"/>
                  </a:lnTo>
                  <a:lnTo>
                    <a:pt x="26403" y="74550"/>
                  </a:lnTo>
                  <a:lnTo>
                    <a:pt x="2933" y="142473"/>
                  </a:lnTo>
                  <a:lnTo>
                    <a:pt x="0" y="183895"/>
                  </a:lnTo>
                  <a:lnTo>
                    <a:pt x="0" y="635660"/>
                  </a:lnTo>
                  <a:lnTo>
                    <a:pt x="2933" y="677077"/>
                  </a:lnTo>
                  <a:lnTo>
                    <a:pt x="26403" y="745004"/>
                  </a:lnTo>
                  <a:lnTo>
                    <a:pt x="72825" y="792531"/>
                  </a:lnTo>
                  <a:lnTo>
                    <a:pt x="139100" y="816553"/>
                  </a:lnTo>
                  <a:lnTo>
                    <a:pt x="179489" y="819556"/>
                  </a:lnTo>
                  <a:close/>
                </a:path>
                <a:path w="359410" h="819785">
                  <a:moveTo>
                    <a:pt x="179489" y="720140"/>
                  </a:moveTo>
                  <a:lnTo>
                    <a:pt x="135321" y="707721"/>
                  </a:lnTo>
                  <a:lnTo>
                    <a:pt x="109831" y="671410"/>
                  </a:lnTo>
                  <a:lnTo>
                    <a:pt x="104927" y="635660"/>
                  </a:lnTo>
                  <a:lnTo>
                    <a:pt x="104927" y="183895"/>
                  </a:lnTo>
                  <a:lnTo>
                    <a:pt x="115959" y="133675"/>
                  </a:lnTo>
                  <a:lnTo>
                    <a:pt x="148074" y="104925"/>
                  </a:lnTo>
                  <a:lnTo>
                    <a:pt x="179489" y="99402"/>
                  </a:lnTo>
                  <a:lnTo>
                    <a:pt x="196174" y="100783"/>
                  </a:lnTo>
                  <a:lnTo>
                    <a:pt x="234442" y="121488"/>
                  </a:lnTo>
                  <a:lnTo>
                    <a:pt x="252812" y="164879"/>
                  </a:lnTo>
                  <a:lnTo>
                    <a:pt x="254038" y="183895"/>
                  </a:lnTo>
                  <a:lnTo>
                    <a:pt x="254038" y="635660"/>
                  </a:lnTo>
                  <a:lnTo>
                    <a:pt x="243011" y="685873"/>
                  </a:lnTo>
                  <a:lnTo>
                    <a:pt x="210894" y="714622"/>
                  </a:lnTo>
                  <a:lnTo>
                    <a:pt x="179489" y="720140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7242" y="4142179"/>
              <a:ext cx="364490" cy="811530"/>
            </a:xfrm>
            <a:custGeom>
              <a:avLst/>
              <a:gdLst/>
              <a:ahLst/>
              <a:cxnLst/>
              <a:rect l="l" t="t" r="r" b="b"/>
              <a:pathLst>
                <a:path w="364489" h="811529">
                  <a:moveTo>
                    <a:pt x="4419" y="811288"/>
                  </a:moveTo>
                  <a:lnTo>
                    <a:pt x="363385" y="811288"/>
                  </a:lnTo>
                  <a:lnTo>
                    <a:pt x="363385" y="711873"/>
                  </a:lnTo>
                  <a:lnTo>
                    <a:pt x="136423" y="711873"/>
                  </a:lnTo>
                  <a:lnTo>
                    <a:pt x="288290" y="432981"/>
                  </a:lnTo>
                  <a:lnTo>
                    <a:pt x="306149" y="398746"/>
                  </a:lnTo>
                  <a:lnTo>
                    <a:pt x="334724" y="333581"/>
                  </a:lnTo>
                  <a:lnTo>
                    <a:pt x="353774" y="273073"/>
                  </a:lnTo>
                  <a:lnTo>
                    <a:pt x="363299" y="218675"/>
                  </a:lnTo>
                  <a:lnTo>
                    <a:pt x="364490" y="193852"/>
                  </a:lnTo>
                  <a:lnTo>
                    <a:pt x="364490" y="192747"/>
                  </a:lnTo>
                  <a:lnTo>
                    <a:pt x="359384" y="134419"/>
                  </a:lnTo>
                  <a:lnTo>
                    <a:pt x="344068" y="86436"/>
                  </a:lnTo>
                  <a:lnTo>
                    <a:pt x="318585" y="48890"/>
                  </a:lnTo>
                  <a:lnTo>
                    <a:pt x="283044" y="21831"/>
                  </a:lnTo>
                  <a:lnTo>
                    <a:pt x="237545" y="5462"/>
                  </a:lnTo>
                  <a:lnTo>
                    <a:pt x="182245" y="0"/>
                  </a:lnTo>
                  <a:lnTo>
                    <a:pt x="153372" y="1606"/>
                  </a:lnTo>
                  <a:lnTo>
                    <a:pt x="102979" y="14455"/>
                  </a:lnTo>
                  <a:lnTo>
                    <a:pt x="62425" y="40103"/>
                  </a:lnTo>
                  <a:lnTo>
                    <a:pt x="31908" y="78350"/>
                  </a:lnTo>
                  <a:lnTo>
                    <a:pt x="11497" y="129106"/>
                  </a:lnTo>
                  <a:lnTo>
                    <a:pt x="1278" y="192066"/>
                  </a:lnTo>
                  <a:lnTo>
                    <a:pt x="0" y="228104"/>
                  </a:lnTo>
                  <a:lnTo>
                    <a:pt x="0" y="230301"/>
                  </a:lnTo>
                  <a:lnTo>
                    <a:pt x="107696" y="230301"/>
                  </a:lnTo>
                  <a:lnTo>
                    <a:pt x="107696" y="228104"/>
                  </a:lnTo>
                  <a:lnTo>
                    <a:pt x="108972" y="198817"/>
                  </a:lnTo>
                  <a:lnTo>
                    <a:pt x="119188" y="151734"/>
                  </a:lnTo>
                  <a:lnTo>
                    <a:pt x="153530" y="110124"/>
                  </a:lnTo>
                  <a:lnTo>
                    <a:pt x="188874" y="102184"/>
                  </a:lnTo>
                  <a:lnTo>
                    <a:pt x="204680" y="103598"/>
                  </a:lnTo>
                  <a:lnTo>
                    <a:pt x="239687" y="124828"/>
                  </a:lnTo>
                  <a:lnTo>
                    <a:pt x="255735" y="170901"/>
                  </a:lnTo>
                  <a:lnTo>
                    <a:pt x="256806" y="191643"/>
                  </a:lnTo>
                  <a:lnTo>
                    <a:pt x="256806" y="193294"/>
                  </a:lnTo>
                  <a:lnTo>
                    <a:pt x="252253" y="236242"/>
                  </a:lnTo>
                  <a:lnTo>
                    <a:pt x="238594" y="285534"/>
                  </a:lnTo>
                  <a:lnTo>
                    <a:pt x="215934" y="340763"/>
                  </a:lnTo>
                  <a:lnTo>
                    <a:pt x="184454" y="401497"/>
                  </a:lnTo>
                  <a:lnTo>
                    <a:pt x="4419" y="721271"/>
                  </a:lnTo>
                  <a:lnTo>
                    <a:pt x="4419" y="811288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12555" y="4142197"/>
              <a:ext cx="359410" cy="819785"/>
            </a:xfrm>
            <a:custGeom>
              <a:avLst/>
              <a:gdLst/>
              <a:ahLst/>
              <a:cxnLst/>
              <a:rect l="l" t="t" r="r" b="b"/>
              <a:pathLst>
                <a:path w="359410" h="819785">
                  <a:moveTo>
                    <a:pt x="179489" y="819556"/>
                  </a:moveTo>
                  <a:lnTo>
                    <a:pt x="219877" y="816553"/>
                  </a:lnTo>
                  <a:lnTo>
                    <a:pt x="286152" y="792531"/>
                  </a:lnTo>
                  <a:lnTo>
                    <a:pt x="332569" y="745004"/>
                  </a:lnTo>
                  <a:lnTo>
                    <a:pt x="356042" y="677077"/>
                  </a:lnTo>
                  <a:lnTo>
                    <a:pt x="358978" y="635660"/>
                  </a:lnTo>
                  <a:lnTo>
                    <a:pt x="358978" y="183895"/>
                  </a:lnTo>
                  <a:lnTo>
                    <a:pt x="356042" y="142473"/>
                  </a:lnTo>
                  <a:lnTo>
                    <a:pt x="332569" y="74550"/>
                  </a:lnTo>
                  <a:lnTo>
                    <a:pt x="286152" y="27024"/>
                  </a:lnTo>
                  <a:lnTo>
                    <a:pt x="219877" y="3002"/>
                  </a:lnTo>
                  <a:lnTo>
                    <a:pt x="179489" y="0"/>
                  </a:lnTo>
                  <a:lnTo>
                    <a:pt x="139100" y="3002"/>
                  </a:lnTo>
                  <a:lnTo>
                    <a:pt x="72831" y="27024"/>
                  </a:lnTo>
                  <a:lnTo>
                    <a:pt x="26414" y="74550"/>
                  </a:lnTo>
                  <a:lnTo>
                    <a:pt x="2935" y="142473"/>
                  </a:lnTo>
                  <a:lnTo>
                    <a:pt x="0" y="183895"/>
                  </a:lnTo>
                  <a:lnTo>
                    <a:pt x="0" y="635660"/>
                  </a:lnTo>
                  <a:lnTo>
                    <a:pt x="2935" y="677077"/>
                  </a:lnTo>
                  <a:lnTo>
                    <a:pt x="26414" y="745004"/>
                  </a:lnTo>
                  <a:lnTo>
                    <a:pt x="72831" y="792531"/>
                  </a:lnTo>
                  <a:lnTo>
                    <a:pt x="139100" y="816553"/>
                  </a:lnTo>
                  <a:lnTo>
                    <a:pt x="179489" y="819556"/>
                  </a:lnTo>
                  <a:close/>
                </a:path>
                <a:path w="359410" h="819785">
                  <a:moveTo>
                    <a:pt x="179489" y="720140"/>
                  </a:moveTo>
                  <a:lnTo>
                    <a:pt x="135321" y="707721"/>
                  </a:lnTo>
                  <a:lnTo>
                    <a:pt x="109837" y="671410"/>
                  </a:lnTo>
                  <a:lnTo>
                    <a:pt x="104940" y="635660"/>
                  </a:lnTo>
                  <a:lnTo>
                    <a:pt x="104940" y="183895"/>
                  </a:lnTo>
                  <a:lnTo>
                    <a:pt x="115961" y="133675"/>
                  </a:lnTo>
                  <a:lnTo>
                    <a:pt x="148074" y="104925"/>
                  </a:lnTo>
                  <a:lnTo>
                    <a:pt x="179489" y="99402"/>
                  </a:lnTo>
                  <a:lnTo>
                    <a:pt x="196176" y="100783"/>
                  </a:lnTo>
                  <a:lnTo>
                    <a:pt x="234441" y="121488"/>
                  </a:lnTo>
                  <a:lnTo>
                    <a:pt x="252824" y="164879"/>
                  </a:lnTo>
                  <a:lnTo>
                    <a:pt x="254050" y="183895"/>
                  </a:lnTo>
                  <a:lnTo>
                    <a:pt x="254050" y="635660"/>
                  </a:lnTo>
                  <a:lnTo>
                    <a:pt x="243019" y="685873"/>
                  </a:lnTo>
                  <a:lnTo>
                    <a:pt x="210899" y="714622"/>
                  </a:lnTo>
                  <a:lnTo>
                    <a:pt x="179489" y="720140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54375" y="4142197"/>
              <a:ext cx="366395" cy="819785"/>
            </a:xfrm>
            <a:custGeom>
              <a:avLst/>
              <a:gdLst/>
              <a:ahLst/>
              <a:cxnLst/>
              <a:rect l="l" t="t" r="r" b="b"/>
              <a:pathLst>
                <a:path w="366395" h="819785">
                  <a:moveTo>
                    <a:pt x="185559" y="819556"/>
                  </a:moveTo>
                  <a:lnTo>
                    <a:pt x="238372" y="814381"/>
                  </a:lnTo>
                  <a:lnTo>
                    <a:pt x="283032" y="798842"/>
                  </a:lnTo>
                  <a:lnTo>
                    <a:pt x="318792" y="773372"/>
                  </a:lnTo>
                  <a:lnTo>
                    <a:pt x="344893" y="738377"/>
                  </a:lnTo>
                  <a:lnTo>
                    <a:pt x="360838" y="694470"/>
                  </a:lnTo>
                  <a:lnTo>
                    <a:pt x="366153" y="642277"/>
                  </a:lnTo>
                  <a:lnTo>
                    <a:pt x="366153" y="528510"/>
                  </a:lnTo>
                  <a:lnTo>
                    <a:pt x="360699" y="483087"/>
                  </a:lnTo>
                  <a:lnTo>
                    <a:pt x="344347" y="444017"/>
                  </a:lnTo>
                  <a:lnTo>
                    <a:pt x="318173" y="413091"/>
                  </a:lnTo>
                  <a:lnTo>
                    <a:pt x="283311" y="392099"/>
                  </a:lnTo>
                  <a:lnTo>
                    <a:pt x="298950" y="379124"/>
                  </a:lnTo>
                  <a:lnTo>
                    <a:pt x="334683" y="336880"/>
                  </a:lnTo>
                  <a:lnTo>
                    <a:pt x="351756" y="292458"/>
                  </a:lnTo>
                  <a:lnTo>
                    <a:pt x="352894" y="277787"/>
                  </a:lnTo>
                  <a:lnTo>
                    <a:pt x="352894" y="165125"/>
                  </a:lnTo>
                  <a:lnTo>
                    <a:pt x="342264" y="95124"/>
                  </a:lnTo>
                  <a:lnTo>
                    <a:pt x="310375" y="43078"/>
                  </a:lnTo>
                  <a:lnTo>
                    <a:pt x="259148" y="10766"/>
                  </a:lnTo>
                  <a:lnTo>
                    <a:pt x="190538" y="0"/>
                  </a:lnTo>
                  <a:lnTo>
                    <a:pt x="163408" y="1207"/>
                  </a:lnTo>
                  <a:lnTo>
                    <a:pt x="115359" y="10865"/>
                  </a:lnTo>
                  <a:lnTo>
                    <a:pt x="75749" y="30094"/>
                  </a:lnTo>
                  <a:lnTo>
                    <a:pt x="45516" y="58260"/>
                  </a:lnTo>
                  <a:lnTo>
                    <a:pt x="24912" y="95084"/>
                  </a:lnTo>
                  <a:lnTo>
                    <a:pt x="14554" y="139542"/>
                  </a:lnTo>
                  <a:lnTo>
                    <a:pt x="13258" y="164566"/>
                  </a:lnTo>
                  <a:lnTo>
                    <a:pt x="13258" y="230835"/>
                  </a:lnTo>
                  <a:lnTo>
                    <a:pt x="118186" y="230835"/>
                  </a:lnTo>
                  <a:lnTo>
                    <a:pt x="118186" y="166776"/>
                  </a:lnTo>
                  <a:lnTo>
                    <a:pt x="118686" y="156942"/>
                  </a:lnTo>
                  <a:lnTo>
                    <a:pt x="135926" y="119284"/>
                  </a:lnTo>
                  <a:lnTo>
                    <a:pt x="174897" y="102654"/>
                  </a:lnTo>
                  <a:lnTo>
                    <a:pt x="185013" y="102171"/>
                  </a:lnTo>
                  <a:lnTo>
                    <a:pt x="199093" y="103224"/>
                  </a:lnTo>
                  <a:lnTo>
                    <a:pt x="238655" y="128277"/>
                  </a:lnTo>
                  <a:lnTo>
                    <a:pt x="247967" y="166230"/>
                  </a:lnTo>
                  <a:lnTo>
                    <a:pt x="247967" y="276682"/>
                  </a:lnTo>
                  <a:lnTo>
                    <a:pt x="240204" y="316649"/>
                  </a:lnTo>
                  <a:lnTo>
                    <a:pt x="207552" y="342950"/>
                  </a:lnTo>
                  <a:lnTo>
                    <a:pt x="196062" y="344055"/>
                  </a:lnTo>
                  <a:lnTo>
                    <a:pt x="139725" y="344055"/>
                  </a:lnTo>
                  <a:lnTo>
                    <a:pt x="139725" y="443471"/>
                  </a:lnTo>
                  <a:lnTo>
                    <a:pt x="196062" y="443471"/>
                  </a:lnTo>
                  <a:lnTo>
                    <a:pt x="210659" y="444867"/>
                  </a:lnTo>
                  <a:lnTo>
                    <a:pt x="244106" y="465823"/>
                  </a:lnTo>
                  <a:lnTo>
                    <a:pt x="260155" y="509475"/>
                  </a:lnTo>
                  <a:lnTo>
                    <a:pt x="261226" y="528510"/>
                  </a:lnTo>
                  <a:lnTo>
                    <a:pt x="261226" y="639521"/>
                  </a:lnTo>
                  <a:lnTo>
                    <a:pt x="250044" y="685701"/>
                  </a:lnTo>
                  <a:lnTo>
                    <a:pt x="217455" y="712277"/>
                  </a:lnTo>
                  <a:lnTo>
                    <a:pt x="185559" y="717384"/>
                  </a:lnTo>
                  <a:lnTo>
                    <a:pt x="173568" y="716867"/>
                  </a:lnTo>
                  <a:lnTo>
                    <a:pt x="134299" y="704496"/>
                  </a:lnTo>
                  <a:lnTo>
                    <a:pt x="107899" y="667750"/>
                  </a:lnTo>
                  <a:lnTo>
                    <a:pt x="105486" y="647242"/>
                  </a:lnTo>
                  <a:lnTo>
                    <a:pt x="105486" y="588708"/>
                  </a:lnTo>
                  <a:lnTo>
                    <a:pt x="0" y="588708"/>
                  </a:lnTo>
                  <a:lnTo>
                    <a:pt x="0" y="654977"/>
                  </a:lnTo>
                  <a:lnTo>
                    <a:pt x="1362" y="680230"/>
                  </a:lnTo>
                  <a:lnTo>
                    <a:pt x="12269" y="724823"/>
                  </a:lnTo>
                  <a:lnTo>
                    <a:pt x="33943" y="761447"/>
                  </a:lnTo>
                  <a:lnTo>
                    <a:pt x="65561" y="789478"/>
                  </a:lnTo>
                  <a:lnTo>
                    <a:pt x="106869" y="808685"/>
                  </a:lnTo>
                  <a:lnTo>
                    <a:pt x="157119" y="818348"/>
                  </a:lnTo>
                  <a:lnTo>
                    <a:pt x="185559" y="819556"/>
                  </a:lnTo>
                  <a:close/>
                </a:path>
              </a:pathLst>
            </a:custGeom>
            <a:ln w="8991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643" y="4670501"/>
              <a:ext cx="5545924" cy="12127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5044" y="4738687"/>
              <a:ext cx="1251064" cy="10764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310" y="5501284"/>
              <a:ext cx="853033" cy="8530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2737" y="4670501"/>
              <a:ext cx="1387373" cy="1212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0885" y="4738687"/>
              <a:ext cx="1251064" cy="10764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4151" y="5501284"/>
              <a:ext cx="853033" cy="8530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8578" y="4670501"/>
              <a:ext cx="1446733" cy="12713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6726" y="4738687"/>
              <a:ext cx="1251064" cy="10764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9992" y="5501284"/>
              <a:ext cx="853033" cy="85302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474868" y="4820606"/>
            <a:ext cx="792480" cy="6203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6510" marR="51435" indent="41910" algn="ctr">
              <a:lnSpc>
                <a:spcPct val="75400"/>
              </a:lnSpc>
              <a:spcBef>
                <a:spcPts val="520"/>
              </a:spcBef>
            </a:pPr>
            <a:r>
              <a:rPr sz="1400" spc="-114" dirty="0">
                <a:solidFill>
                  <a:srgbClr val="58595B"/>
                </a:solidFill>
                <a:latin typeface="Bahnschrift"/>
                <a:cs typeface="Bahnschrift"/>
              </a:rPr>
              <a:t>Under </a:t>
            </a:r>
            <a:r>
              <a:rPr sz="1400" spc="-110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1400" spc="-100" dirty="0">
                <a:solidFill>
                  <a:srgbClr val="58595B"/>
                </a:solidFill>
                <a:latin typeface="Bahnschrift"/>
                <a:cs typeface="Bahnschrift"/>
              </a:rPr>
              <a:t>Grad</a:t>
            </a:r>
            <a:r>
              <a:rPr sz="1400" spc="-110" dirty="0">
                <a:solidFill>
                  <a:srgbClr val="58595B"/>
                </a:solidFill>
                <a:latin typeface="Bahnschrift"/>
                <a:cs typeface="Bahnschrift"/>
              </a:rPr>
              <a:t>u</a:t>
            </a:r>
            <a:r>
              <a:rPr sz="1400" spc="-90" dirty="0">
                <a:solidFill>
                  <a:srgbClr val="58595B"/>
                </a:solidFill>
                <a:latin typeface="Bahnschrift"/>
                <a:cs typeface="Bahnschrift"/>
              </a:rPr>
              <a:t>ates</a:t>
            </a:r>
            <a:endParaRPr sz="1400">
              <a:latin typeface="Bahnschrift"/>
              <a:cs typeface="Bahnschrift"/>
            </a:endParaRPr>
          </a:p>
          <a:p>
            <a:pPr marL="12700" marR="5080" algn="ctr">
              <a:lnSpc>
                <a:spcPct val="103200"/>
              </a:lnSpc>
              <a:spcBef>
                <a:spcPts val="114"/>
              </a:spcBef>
            </a:pPr>
            <a:r>
              <a:rPr sz="650" b="1" spc="35" dirty="0">
                <a:solidFill>
                  <a:srgbClr val="231F20"/>
                </a:solidFill>
                <a:latin typeface="Tahoma"/>
                <a:cs typeface="Tahoma"/>
              </a:rPr>
              <a:t>Pu</a:t>
            </a:r>
            <a:r>
              <a:rPr sz="650" b="1" spc="20" dirty="0">
                <a:solidFill>
                  <a:srgbClr val="231F20"/>
                </a:solidFill>
                <a:latin typeface="Tahoma"/>
                <a:cs typeface="Tahoma"/>
              </a:rPr>
              <a:t>rsuin</a:t>
            </a:r>
            <a:r>
              <a:rPr sz="650" b="1" spc="5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65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-80" dirty="0">
                <a:solidFill>
                  <a:srgbClr val="231F20"/>
                </a:solidFill>
                <a:latin typeface="Tahoma"/>
                <a:cs typeface="Tahoma"/>
              </a:rPr>
              <a:t>16</a:t>
            </a:r>
            <a:r>
              <a:rPr sz="65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650" b="1" spc="1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b="1" spc="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50" b="1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650" b="1" spc="5" dirty="0">
                <a:solidFill>
                  <a:srgbClr val="231F20"/>
                </a:solidFill>
                <a:latin typeface="Tahoma"/>
                <a:cs typeface="Tahoma"/>
              </a:rPr>
              <a:t>s  </a:t>
            </a:r>
            <a:r>
              <a:rPr sz="650" b="1" spc="30" dirty="0">
                <a:solidFill>
                  <a:srgbClr val="231F20"/>
                </a:solidFill>
                <a:latin typeface="Tahoma"/>
                <a:cs typeface="Tahoma"/>
              </a:rPr>
              <a:t>Education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54616" y="4921215"/>
            <a:ext cx="741680" cy="520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95" dirty="0">
                <a:solidFill>
                  <a:srgbClr val="58595B"/>
                </a:solidFill>
                <a:latin typeface="Bahnschrift"/>
                <a:cs typeface="Bahnschrift"/>
              </a:rPr>
              <a:t>Graduates</a:t>
            </a:r>
            <a:endParaRPr sz="1400">
              <a:latin typeface="Bahnschrift"/>
              <a:cs typeface="Bahnschrift"/>
            </a:endParaRPr>
          </a:p>
          <a:p>
            <a:pPr marL="167640" marR="116839" indent="-23495" algn="ctr">
              <a:lnSpc>
                <a:spcPct val="103200"/>
              </a:lnSpc>
              <a:spcBef>
                <a:spcPts val="590"/>
              </a:spcBef>
            </a:pPr>
            <a:r>
              <a:rPr sz="650" b="1" spc="-80" dirty="0">
                <a:solidFill>
                  <a:srgbClr val="231F20"/>
                </a:solidFill>
                <a:latin typeface="Tahoma"/>
                <a:cs typeface="Tahoma"/>
              </a:rPr>
              <a:t>16</a:t>
            </a:r>
            <a:r>
              <a:rPr sz="65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650" b="1" spc="1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b="1" spc="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50" b="1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650" b="1" spc="5" dirty="0">
                <a:solidFill>
                  <a:srgbClr val="231F20"/>
                </a:solidFill>
                <a:latin typeface="Tahoma"/>
                <a:cs typeface="Tahoma"/>
              </a:rPr>
              <a:t>s  </a:t>
            </a:r>
            <a:r>
              <a:rPr sz="650" b="1" spc="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b="1" spc="30" dirty="0">
                <a:solidFill>
                  <a:srgbClr val="231F20"/>
                </a:solidFill>
                <a:latin typeface="Tahoma"/>
                <a:cs typeface="Tahoma"/>
              </a:rPr>
              <a:t>ducation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6317" y="5794426"/>
            <a:ext cx="697230" cy="280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235"/>
              </a:lnSpc>
              <a:spcBef>
                <a:spcPts val="110"/>
              </a:spcBef>
            </a:pPr>
            <a:r>
              <a:rPr sz="1050" b="1" spc="-20" dirty="0">
                <a:solidFill>
                  <a:srgbClr val="231F20"/>
                </a:solidFill>
                <a:latin typeface="Tahoma"/>
                <a:cs typeface="Tahoma"/>
              </a:rPr>
              <a:t>Rs.</a:t>
            </a:r>
            <a:r>
              <a:rPr sz="105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50" b="1" spc="-155" dirty="0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r>
              <a:rPr sz="1050" b="1" spc="-9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050" b="1" spc="45" dirty="0">
                <a:solidFill>
                  <a:srgbClr val="231F20"/>
                </a:solidFill>
                <a:latin typeface="Tahoma"/>
                <a:cs typeface="Tahoma"/>
              </a:rPr>
              <a:t>000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755"/>
              </a:lnSpc>
            </a:pPr>
            <a:r>
              <a:rPr sz="650" b="1" spc="25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40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20" dirty="0">
                <a:solidFill>
                  <a:srgbClr val="231F20"/>
                </a:solidFill>
                <a:latin typeface="Tahoma"/>
                <a:cs typeface="Tahoma"/>
              </a:rPr>
              <a:t>weeks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0467" y="4820606"/>
            <a:ext cx="741680" cy="6203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41910" algn="ctr">
              <a:lnSpc>
                <a:spcPct val="75400"/>
              </a:lnSpc>
              <a:spcBef>
                <a:spcPts val="520"/>
              </a:spcBef>
            </a:pPr>
            <a:r>
              <a:rPr sz="1400" spc="-114" dirty="0">
                <a:solidFill>
                  <a:srgbClr val="58595B"/>
                </a:solidFill>
                <a:latin typeface="Bahnschrift"/>
                <a:cs typeface="Bahnschrift"/>
              </a:rPr>
              <a:t>Post </a:t>
            </a:r>
            <a:r>
              <a:rPr sz="1400" spc="-110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1400" spc="-100" dirty="0">
                <a:solidFill>
                  <a:srgbClr val="58595B"/>
                </a:solidFill>
                <a:latin typeface="Bahnschrift"/>
                <a:cs typeface="Bahnschrift"/>
              </a:rPr>
              <a:t>Grad</a:t>
            </a:r>
            <a:r>
              <a:rPr sz="1400" spc="-110" dirty="0">
                <a:solidFill>
                  <a:srgbClr val="58595B"/>
                </a:solidFill>
                <a:latin typeface="Bahnschrift"/>
                <a:cs typeface="Bahnschrift"/>
              </a:rPr>
              <a:t>u</a:t>
            </a:r>
            <a:r>
              <a:rPr sz="1400" spc="-90" dirty="0">
                <a:solidFill>
                  <a:srgbClr val="58595B"/>
                </a:solidFill>
                <a:latin typeface="Bahnschrift"/>
                <a:cs typeface="Bahnschrift"/>
              </a:rPr>
              <a:t>ates</a:t>
            </a:r>
            <a:endParaRPr sz="1400">
              <a:latin typeface="Bahnschrift"/>
              <a:cs typeface="Bahnschrift"/>
            </a:endParaRPr>
          </a:p>
          <a:p>
            <a:pPr marL="167640" marR="116839" indent="-24130" algn="ctr">
              <a:lnSpc>
                <a:spcPct val="103200"/>
              </a:lnSpc>
              <a:spcBef>
                <a:spcPts val="114"/>
              </a:spcBef>
            </a:pPr>
            <a:r>
              <a:rPr sz="650" b="1" spc="-70" dirty="0">
                <a:solidFill>
                  <a:srgbClr val="231F20"/>
                </a:solidFill>
                <a:latin typeface="Tahoma"/>
                <a:cs typeface="Tahoma"/>
              </a:rPr>
              <a:t>18</a:t>
            </a:r>
            <a:r>
              <a:rPr sz="650" b="1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-4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650" b="1" spc="1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b="1" spc="1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50" b="1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650" b="1" spc="5" dirty="0">
                <a:solidFill>
                  <a:srgbClr val="231F20"/>
                </a:solidFill>
                <a:latin typeface="Tahoma"/>
                <a:cs typeface="Tahoma"/>
              </a:rPr>
              <a:t>s  </a:t>
            </a:r>
            <a:r>
              <a:rPr sz="650" b="1" spc="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650" b="1" spc="30" dirty="0">
                <a:solidFill>
                  <a:srgbClr val="231F20"/>
                </a:solidFill>
                <a:latin typeface="Tahoma"/>
                <a:cs typeface="Tahoma"/>
              </a:rPr>
              <a:t>ducation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7170" y="5794426"/>
            <a:ext cx="724535" cy="280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235"/>
              </a:lnSpc>
              <a:spcBef>
                <a:spcPts val="110"/>
              </a:spcBef>
            </a:pPr>
            <a:r>
              <a:rPr sz="1050" b="1" spc="-20" dirty="0">
                <a:solidFill>
                  <a:srgbClr val="231F20"/>
                </a:solidFill>
                <a:latin typeface="Tahoma"/>
                <a:cs typeface="Tahoma"/>
              </a:rPr>
              <a:t>Rs.</a:t>
            </a:r>
            <a:r>
              <a:rPr sz="1050" b="1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50" b="1" spc="-70" dirty="0">
                <a:solidFill>
                  <a:srgbClr val="231F20"/>
                </a:solidFill>
                <a:latin typeface="Tahoma"/>
                <a:cs typeface="Tahoma"/>
              </a:rPr>
              <a:t>25</a:t>
            </a:r>
            <a:r>
              <a:rPr sz="1050" b="1" spc="-50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1050" b="1" spc="45" dirty="0">
                <a:solidFill>
                  <a:srgbClr val="231F20"/>
                </a:solidFill>
                <a:latin typeface="Tahoma"/>
                <a:cs typeface="Tahoma"/>
              </a:rPr>
              <a:t>000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755"/>
              </a:lnSpc>
            </a:pPr>
            <a:r>
              <a:rPr sz="650" b="1" spc="25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40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20" dirty="0">
                <a:solidFill>
                  <a:srgbClr val="231F20"/>
                </a:solidFill>
                <a:latin typeface="Tahoma"/>
                <a:cs typeface="Tahoma"/>
              </a:rPr>
              <a:t>weeks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3616" y="5794426"/>
            <a:ext cx="734695" cy="280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235"/>
              </a:lnSpc>
              <a:spcBef>
                <a:spcPts val="110"/>
              </a:spcBef>
            </a:pPr>
            <a:r>
              <a:rPr sz="1050" b="1" spc="-20" dirty="0">
                <a:solidFill>
                  <a:srgbClr val="231F20"/>
                </a:solidFill>
                <a:latin typeface="Tahoma"/>
                <a:cs typeface="Tahoma"/>
              </a:rPr>
              <a:t>Rs.</a:t>
            </a:r>
            <a:r>
              <a:rPr sz="105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231F20"/>
                </a:solidFill>
                <a:latin typeface="Tahoma"/>
                <a:cs typeface="Tahoma"/>
              </a:rPr>
              <a:t>20,000</a:t>
            </a:r>
            <a:endParaRPr sz="1050">
              <a:latin typeface="Tahoma"/>
              <a:cs typeface="Tahoma"/>
            </a:endParaRPr>
          </a:p>
          <a:p>
            <a:pPr algn="ctr">
              <a:lnSpc>
                <a:spcPts val="755"/>
              </a:lnSpc>
            </a:pPr>
            <a:r>
              <a:rPr sz="650" b="1" spc="25" dirty="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40" dirty="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sz="650" b="1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50" b="1" spc="20" dirty="0">
                <a:solidFill>
                  <a:srgbClr val="231F20"/>
                </a:solidFill>
                <a:latin typeface="Tahoma"/>
                <a:cs typeface="Tahoma"/>
              </a:rPr>
              <a:t>weeks</a:t>
            </a:r>
            <a:endParaRPr sz="6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0309" y="6522779"/>
            <a:ext cx="2914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100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vacancies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with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stipend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are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offered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in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35" dirty="0">
                <a:solidFill>
                  <a:srgbClr val="58595B"/>
                </a:solidFill>
                <a:latin typeface="Tahoma"/>
                <a:cs typeface="Tahoma"/>
              </a:rPr>
              <a:t>DHA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Lahore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each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year.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6020" y="3832326"/>
            <a:ext cx="2423160" cy="222250"/>
          </a:xfrm>
          <a:prstGeom prst="rect">
            <a:avLst/>
          </a:prstGeom>
          <a:solidFill>
            <a:srgbClr val="0D1435"/>
          </a:solidFill>
        </p:spPr>
        <p:txBody>
          <a:bodyPr vert="horz" wrap="square" lIns="0" tIns="0" rIns="0" bIns="0" rtlCol="0">
            <a:spAutoFit/>
          </a:bodyPr>
          <a:lstStyle/>
          <a:p>
            <a:pPr marL="755015">
              <a:lnSpc>
                <a:spcPct val="100000"/>
              </a:lnSpc>
            </a:pP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2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2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1200" spc="-1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50" y="0"/>
            <a:ext cx="7308850" cy="7315200"/>
          </a:xfrm>
          <a:custGeom>
            <a:avLst/>
            <a:gdLst/>
            <a:ahLst/>
            <a:cxnLst/>
            <a:rect l="l" t="t" r="r" b="b"/>
            <a:pathLst>
              <a:path w="7308850" h="7315200">
                <a:moveTo>
                  <a:pt x="0" y="7315200"/>
                </a:moveTo>
                <a:lnTo>
                  <a:pt x="7308850" y="7315200"/>
                </a:lnTo>
              </a:path>
              <a:path w="7308850" h="7315200">
                <a:moveTo>
                  <a:pt x="7308850" y="0"/>
                </a:moveTo>
                <a:lnTo>
                  <a:pt x="0" y="0"/>
                </a:lnTo>
                <a:lnTo>
                  <a:pt x="0" y="731520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708" y="800862"/>
            <a:ext cx="2697480" cy="222250"/>
          </a:xfrm>
          <a:prstGeom prst="rect">
            <a:avLst/>
          </a:prstGeom>
          <a:solidFill>
            <a:srgbClr val="0D1435"/>
          </a:solidFill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DURATION</a:t>
            </a: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INTERNSHIP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511" y="0"/>
            <a:ext cx="4105147" cy="40959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7104" y="1093533"/>
            <a:ext cx="1151890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Undergraduate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students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(Pursuing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16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yrs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degree)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182" y="1093533"/>
            <a:ext cx="975994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4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10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Weeks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25000"/>
              </a:lnSpc>
            </a:pP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(as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per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time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aval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5" dirty="0">
                <a:solidFill>
                  <a:srgbClr val="58595B"/>
                </a:solidFill>
                <a:latin typeface="Tahoma"/>
                <a:cs typeface="Tahoma"/>
              </a:rPr>
              <a:t>to 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intern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/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university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20" dirty="0">
                <a:solidFill>
                  <a:srgbClr val="58595B"/>
                </a:solidFill>
                <a:latin typeface="Tahoma"/>
                <a:cs typeface="Tahoma"/>
              </a:rPr>
              <a:t>req)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104" y="1893633"/>
            <a:ext cx="1016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Graduate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(16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yrs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25" dirty="0">
                <a:solidFill>
                  <a:srgbClr val="58595B"/>
                </a:solidFill>
                <a:latin typeface="Tahoma"/>
                <a:cs typeface="Tahoma"/>
              </a:rPr>
              <a:t>edn)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192" y="1893633"/>
            <a:ext cx="6407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8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Tahoma"/>
                <a:cs typeface="Tahoma"/>
              </a:rPr>
              <a:t>-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10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Weeks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104" y="2274633"/>
            <a:ext cx="1240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Post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graduate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(18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yrs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25" dirty="0">
                <a:solidFill>
                  <a:srgbClr val="58595B"/>
                </a:solidFill>
                <a:latin typeface="Tahoma"/>
                <a:cs typeface="Tahoma"/>
              </a:rPr>
              <a:t>edn)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5187" y="2274633"/>
            <a:ext cx="6407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8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Tahoma"/>
                <a:cs typeface="Tahoma"/>
              </a:rPr>
              <a:t>-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10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Weeks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65364" y="0"/>
            <a:ext cx="2174875" cy="3124200"/>
            <a:chOff x="4565364" y="0"/>
            <a:chExt cx="2174875" cy="3124200"/>
          </a:xfrm>
        </p:grpSpPr>
        <p:sp>
          <p:nvSpPr>
            <p:cNvPr id="11" name="object 11"/>
            <p:cNvSpPr/>
            <p:nvPr/>
          </p:nvSpPr>
          <p:spPr>
            <a:xfrm>
              <a:off x="4565364" y="0"/>
              <a:ext cx="121285" cy="29845"/>
            </a:xfrm>
            <a:custGeom>
              <a:avLst/>
              <a:gdLst/>
              <a:ahLst/>
              <a:cxnLst/>
              <a:rect l="l" t="t" r="r" b="b"/>
              <a:pathLst>
                <a:path w="121285" h="29845">
                  <a:moveTo>
                    <a:pt x="121185" y="0"/>
                  </a:moveTo>
                  <a:lnTo>
                    <a:pt x="94198" y="0"/>
                  </a:lnTo>
                  <a:lnTo>
                    <a:pt x="93875" y="383"/>
                  </a:lnTo>
                  <a:lnTo>
                    <a:pt x="88685" y="5424"/>
                  </a:lnTo>
                  <a:lnTo>
                    <a:pt x="82298" y="10762"/>
                  </a:lnTo>
                  <a:lnTo>
                    <a:pt x="74714" y="16401"/>
                  </a:lnTo>
                  <a:lnTo>
                    <a:pt x="85471" y="29241"/>
                  </a:lnTo>
                  <a:lnTo>
                    <a:pt x="119557" y="2330"/>
                  </a:lnTo>
                  <a:lnTo>
                    <a:pt x="121185" y="0"/>
                  </a:lnTo>
                  <a:close/>
                </a:path>
                <a:path w="121285" h="29845">
                  <a:moveTo>
                    <a:pt x="46470" y="0"/>
                  </a:moveTo>
                  <a:lnTo>
                    <a:pt x="19484" y="0"/>
                  </a:lnTo>
                  <a:lnTo>
                    <a:pt x="19161" y="383"/>
                  </a:lnTo>
                  <a:lnTo>
                    <a:pt x="13971" y="5424"/>
                  </a:lnTo>
                  <a:lnTo>
                    <a:pt x="7584" y="10762"/>
                  </a:lnTo>
                  <a:lnTo>
                    <a:pt x="0" y="16401"/>
                  </a:lnTo>
                  <a:lnTo>
                    <a:pt x="10756" y="29241"/>
                  </a:lnTo>
                  <a:lnTo>
                    <a:pt x="44843" y="2330"/>
                  </a:lnTo>
                  <a:lnTo>
                    <a:pt x="46470" y="0"/>
                  </a:lnTo>
                  <a:close/>
                </a:path>
              </a:pathLst>
            </a:custGeom>
            <a:solidFill>
              <a:srgbClr val="006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4269" y="1584021"/>
              <a:ext cx="138709" cy="1044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428" y="3019555"/>
              <a:ext cx="138722" cy="1044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83619" y="1584032"/>
              <a:ext cx="1256665" cy="1522095"/>
            </a:xfrm>
            <a:custGeom>
              <a:avLst/>
              <a:gdLst/>
              <a:ahLst/>
              <a:cxnLst/>
              <a:rect l="l" t="t" r="r" b="b"/>
              <a:pathLst>
                <a:path w="1256665" h="1522095">
                  <a:moveTo>
                    <a:pt x="1073645" y="1456893"/>
                  </a:moveTo>
                  <a:lnTo>
                    <a:pt x="106502" y="1459585"/>
                  </a:lnTo>
                  <a:lnTo>
                    <a:pt x="106565" y="1457820"/>
                  </a:lnTo>
                  <a:lnTo>
                    <a:pt x="38709" y="1457947"/>
                  </a:lnTo>
                  <a:lnTo>
                    <a:pt x="38849" y="162534"/>
                  </a:lnTo>
                  <a:lnTo>
                    <a:pt x="29159" y="162191"/>
                  </a:lnTo>
                  <a:lnTo>
                    <a:pt x="9842" y="162064"/>
                  </a:lnTo>
                  <a:lnTo>
                    <a:pt x="203" y="161671"/>
                  </a:lnTo>
                  <a:lnTo>
                    <a:pt x="0" y="1521714"/>
                  </a:lnTo>
                  <a:lnTo>
                    <a:pt x="1073099" y="1517891"/>
                  </a:lnTo>
                  <a:lnTo>
                    <a:pt x="1073391" y="1502562"/>
                  </a:lnTo>
                  <a:lnTo>
                    <a:pt x="1073137" y="1472222"/>
                  </a:lnTo>
                  <a:lnTo>
                    <a:pt x="1073645" y="1456893"/>
                  </a:lnTo>
                  <a:close/>
                </a:path>
                <a:path w="1256665" h="1522095">
                  <a:moveTo>
                    <a:pt x="1256512" y="0"/>
                  </a:moveTo>
                  <a:lnTo>
                    <a:pt x="112026" y="3962"/>
                  </a:lnTo>
                  <a:lnTo>
                    <a:pt x="111696" y="19875"/>
                  </a:lnTo>
                  <a:lnTo>
                    <a:pt x="111988" y="51371"/>
                  </a:lnTo>
                  <a:lnTo>
                    <a:pt x="111429" y="67284"/>
                  </a:lnTo>
                  <a:lnTo>
                    <a:pt x="1136243" y="64490"/>
                  </a:lnTo>
                  <a:lnTo>
                    <a:pt x="1136180" y="66319"/>
                  </a:lnTo>
                  <a:lnTo>
                    <a:pt x="1212799" y="66205"/>
                  </a:lnTo>
                  <a:lnTo>
                    <a:pt x="1212634" y="1410931"/>
                  </a:lnTo>
                  <a:lnTo>
                    <a:pt x="1223568" y="1411274"/>
                  </a:lnTo>
                  <a:lnTo>
                    <a:pt x="1245387" y="1411401"/>
                  </a:lnTo>
                  <a:lnTo>
                    <a:pt x="1256271" y="1411820"/>
                  </a:lnTo>
                  <a:lnTo>
                    <a:pt x="1256512" y="0"/>
                  </a:lnTo>
                  <a:close/>
                </a:path>
              </a:pathLst>
            </a:custGeom>
            <a:solidFill>
              <a:srgbClr val="4E8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82356" y="1707598"/>
            <a:ext cx="1079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spc="-195" dirty="0">
                <a:solidFill>
                  <a:srgbClr val="4C4D4F"/>
                </a:solidFill>
                <a:latin typeface="Trebuchet MS"/>
                <a:cs typeface="Trebuchet MS"/>
              </a:rPr>
              <a:t>“</a:t>
            </a:r>
            <a:r>
              <a:rPr sz="800" spc="10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r>
              <a:rPr sz="800" spc="5" dirty="0">
                <a:solidFill>
                  <a:srgbClr val="4C4D4F"/>
                </a:solidFill>
                <a:latin typeface="Trebuchet MS"/>
                <a:cs typeface="Trebuchet MS"/>
              </a:rPr>
              <a:t>n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i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n</a:t>
            </a:r>
            <a:r>
              <a:rPr sz="800" spc="-60" dirty="0">
                <a:solidFill>
                  <a:srgbClr val="4C4D4F"/>
                </a:solidFill>
                <a:latin typeface="Trebuchet MS"/>
                <a:cs typeface="Trebuchet MS"/>
              </a:rPr>
              <a:t>t</a:t>
            </a:r>
            <a:r>
              <a:rPr sz="800" spc="-45" dirty="0">
                <a:solidFill>
                  <a:srgbClr val="4C4D4F"/>
                </a:solidFill>
                <a:latin typeface="Trebuchet MS"/>
                <a:cs typeface="Trebuchet MS"/>
              </a:rPr>
              <a:t>er</a:t>
            </a:r>
            <a:r>
              <a:rPr sz="800" spc="-5" dirty="0">
                <a:solidFill>
                  <a:srgbClr val="4C4D4F"/>
                </a:solidFill>
                <a:latin typeface="Trebuchet MS"/>
                <a:cs typeface="Trebuchet MS"/>
              </a:rPr>
              <a:t>nship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p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r</a:t>
            </a:r>
            <a:r>
              <a:rPr sz="800" spc="-5" dirty="0">
                <a:solidFill>
                  <a:srgbClr val="4C4D4F"/>
                </a:solidFill>
                <a:latin typeface="Trebuchet MS"/>
                <a:cs typeface="Trebuchet MS"/>
              </a:rPr>
              <a:t>o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vides  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the</a:t>
            </a:r>
            <a:r>
              <a:rPr sz="800" spc="-8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wor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k</a:t>
            </a:r>
            <a:r>
              <a:rPr sz="800" spc="-8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45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xperien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c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800" spc="-80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th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r>
              <a:rPr sz="800" spc="-45" dirty="0">
                <a:solidFill>
                  <a:srgbClr val="4C4D4F"/>
                </a:solidFill>
                <a:latin typeface="Trebuchet MS"/>
                <a:cs typeface="Trebuchet MS"/>
              </a:rPr>
              <a:t>t 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helps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stude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n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ts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put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their  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educ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tion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i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n</a:t>
            </a:r>
            <a:r>
              <a:rPr sz="800" spc="-60" dirty="0">
                <a:solidFill>
                  <a:srgbClr val="4C4D4F"/>
                </a:solidFill>
                <a:latin typeface="Trebuchet MS"/>
                <a:cs typeface="Trebuchet MS"/>
              </a:rPr>
              <a:t>t</a:t>
            </a:r>
            <a:r>
              <a:rPr sz="800" spc="5" dirty="0">
                <a:solidFill>
                  <a:srgbClr val="4C4D4F"/>
                </a:solidFill>
                <a:latin typeface="Trebuchet MS"/>
                <a:cs typeface="Trebuchet MS"/>
              </a:rPr>
              <a:t>o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pr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c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ti</a:t>
            </a:r>
            <a:r>
              <a:rPr sz="800" spc="-65" dirty="0">
                <a:solidFill>
                  <a:srgbClr val="4C4D4F"/>
                </a:solidFill>
                <a:latin typeface="Trebuchet MS"/>
                <a:cs typeface="Trebuchet MS"/>
              </a:rPr>
              <a:t>c</a:t>
            </a:r>
            <a:r>
              <a:rPr sz="800" spc="-5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800" spc="-114" dirty="0">
                <a:solidFill>
                  <a:srgbClr val="4C4D4F"/>
                </a:solidFill>
                <a:latin typeface="Trebuchet MS"/>
                <a:cs typeface="Trebuchet MS"/>
              </a:rPr>
              <a:t>, 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de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v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elop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their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leadership  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s</a:t>
            </a:r>
            <a:r>
              <a:rPr sz="800" spc="-10" dirty="0">
                <a:solidFill>
                  <a:srgbClr val="4C4D4F"/>
                </a:solidFill>
                <a:latin typeface="Trebuchet MS"/>
                <a:cs typeface="Trebuchet MS"/>
              </a:rPr>
              <a:t>k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ills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4C4D4F"/>
                </a:solidFill>
                <a:latin typeface="Trebuchet MS"/>
                <a:cs typeface="Trebuchet MS"/>
              </a:rPr>
              <a:t>and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40" dirty="0">
                <a:solidFill>
                  <a:srgbClr val="4C4D4F"/>
                </a:solidFill>
                <a:latin typeface="Trebuchet MS"/>
                <a:cs typeface="Trebuchet MS"/>
              </a:rPr>
              <a:t>g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i</a:t>
            </a:r>
            <a:r>
              <a:rPr sz="800" spc="-45" dirty="0">
                <a:solidFill>
                  <a:srgbClr val="4C4D4F"/>
                </a:solidFill>
                <a:latin typeface="Trebuchet MS"/>
                <a:cs typeface="Trebuchet MS"/>
              </a:rPr>
              <a:t>v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them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9575" y="2439118"/>
            <a:ext cx="100520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solidFill>
                  <a:srgbClr val="4C4D4F"/>
                </a:solidFill>
                <a:latin typeface="Trebuchet MS"/>
                <a:cs typeface="Trebuchet MS"/>
              </a:rPr>
              <a:t>c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ompetiti</a:t>
            </a:r>
            <a:r>
              <a:rPr sz="800" spc="-35" dirty="0">
                <a:solidFill>
                  <a:srgbClr val="4C4D4F"/>
                </a:solidFill>
                <a:latin typeface="Trebuchet MS"/>
                <a:cs typeface="Trebuchet MS"/>
              </a:rPr>
              <a:t>v</a:t>
            </a:r>
            <a:r>
              <a:rPr sz="800" spc="-40" dirty="0">
                <a:solidFill>
                  <a:srgbClr val="4C4D4F"/>
                </a:solidFill>
                <a:latin typeface="Trebuchet MS"/>
                <a:cs typeface="Trebuchet MS"/>
              </a:rPr>
              <a:t>e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ad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v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a</a:t>
            </a:r>
            <a:r>
              <a:rPr sz="800" spc="-20" dirty="0">
                <a:solidFill>
                  <a:srgbClr val="4C4D4F"/>
                </a:solidFill>
                <a:latin typeface="Trebuchet MS"/>
                <a:cs typeface="Trebuchet MS"/>
              </a:rPr>
              <a:t>ntage 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as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they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pursue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4C4D4F"/>
                </a:solidFill>
                <a:latin typeface="Trebuchet MS"/>
                <a:cs typeface="Trebuchet MS"/>
              </a:rPr>
              <a:t>a  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per</a:t>
            </a:r>
            <a:r>
              <a:rPr sz="800" spc="-15" dirty="0">
                <a:solidFill>
                  <a:srgbClr val="4C4D4F"/>
                </a:solidFill>
                <a:latin typeface="Trebuchet MS"/>
                <a:cs typeface="Trebuchet MS"/>
              </a:rPr>
              <a:t>manen</a:t>
            </a:r>
            <a:r>
              <a:rPr sz="800" spc="-55" dirty="0">
                <a:solidFill>
                  <a:srgbClr val="4C4D4F"/>
                </a:solidFill>
                <a:latin typeface="Trebuchet MS"/>
                <a:cs typeface="Trebuchet MS"/>
              </a:rPr>
              <a:t>t</a:t>
            </a:r>
            <a:r>
              <a:rPr sz="800" spc="-75" dirty="0">
                <a:solidFill>
                  <a:srgbClr val="4C4D4F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srgbClr val="4C4D4F"/>
                </a:solidFill>
                <a:latin typeface="Trebuchet MS"/>
                <a:cs typeface="Trebuchet MS"/>
              </a:rPr>
              <a:t>position</a:t>
            </a:r>
            <a:r>
              <a:rPr sz="800" spc="-120" dirty="0">
                <a:solidFill>
                  <a:srgbClr val="4C4D4F"/>
                </a:solidFill>
                <a:latin typeface="Trebuchet MS"/>
                <a:cs typeface="Trebuchet MS"/>
              </a:rPr>
              <a:t>.</a:t>
            </a:r>
            <a:r>
              <a:rPr sz="800" spc="-140" dirty="0">
                <a:solidFill>
                  <a:srgbClr val="4C4D4F"/>
                </a:solidFill>
                <a:latin typeface="Trebuchet MS"/>
                <a:cs typeface="Trebuchet MS"/>
              </a:rPr>
              <a:t>”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700" spc="-25" dirty="0">
                <a:solidFill>
                  <a:srgbClr val="4C4D4F"/>
                </a:solidFill>
                <a:latin typeface="Trebuchet MS"/>
                <a:cs typeface="Trebuchet MS"/>
              </a:rPr>
              <a:t>-Lowry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6828" y="4970360"/>
            <a:ext cx="3354704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7265">
              <a:lnSpc>
                <a:spcPct val="133300"/>
              </a:lnSpc>
              <a:spcBef>
                <a:spcPts val="100"/>
              </a:spcBef>
            </a:pP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University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referral letter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for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undergraduates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only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(Mentioning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Percentage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CGPA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of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the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Student). </a:t>
            </a:r>
            <a:r>
              <a:rPr sz="1000" spc="-30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Attested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Photocopy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of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degree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and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65" dirty="0">
                <a:solidFill>
                  <a:srgbClr val="58595B"/>
                </a:solidFill>
                <a:latin typeface="Tahoma"/>
                <a:cs typeface="Tahoma"/>
              </a:rPr>
              <a:t>transcript.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33300"/>
              </a:lnSpc>
            </a:pP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Minimum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CGPA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required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2.70 </a:t>
            </a:r>
            <a:r>
              <a:rPr sz="1000" spc="-105" dirty="0">
                <a:solidFill>
                  <a:srgbClr val="58595B"/>
                </a:solidFill>
                <a:latin typeface="Tahoma"/>
                <a:cs typeface="Tahoma"/>
              </a:rPr>
              <a:t>(or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marks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above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20" dirty="0">
                <a:solidFill>
                  <a:srgbClr val="58595B"/>
                </a:solidFill>
                <a:latin typeface="Tahoma"/>
                <a:cs typeface="Tahoma"/>
              </a:rPr>
              <a:t>67%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only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for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those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who </a:t>
            </a:r>
            <a:r>
              <a:rPr sz="1000" spc="-29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have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marks system result).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spc="-95" dirty="0">
                <a:solidFill>
                  <a:srgbClr val="58595B"/>
                </a:solidFill>
                <a:latin typeface="Tahoma"/>
                <a:cs typeface="Tahoma"/>
              </a:rPr>
              <a:t>Copy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of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CNIC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(Attested).</a:t>
            </a:r>
            <a:endParaRPr sz="1000">
              <a:latin typeface="Tahoma"/>
              <a:cs typeface="Tahoma"/>
            </a:endParaRPr>
          </a:p>
          <a:p>
            <a:pPr marL="12700" marR="410845">
              <a:lnSpc>
                <a:spcPct val="133300"/>
              </a:lnSpc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3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x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Fresh passport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58595B"/>
                </a:solidFill>
                <a:latin typeface="Tahoma"/>
                <a:cs typeface="Tahoma"/>
              </a:rPr>
              <a:t>size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photographs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90" dirty="0">
                <a:solidFill>
                  <a:srgbClr val="58595B"/>
                </a:solidFill>
                <a:latin typeface="Tahoma"/>
                <a:cs typeface="Tahoma"/>
              </a:rPr>
              <a:t>(with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blue </a:t>
            </a:r>
            <a:r>
              <a:rPr sz="1000" spc="-85" dirty="0">
                <a:solidFill>
                  <a:srgbClr val="58595B"/>
                </a:solidFill>
                <a:latin typeface="Tahoma"/>
                <a:cs typeface="Tahoma"/>
              </a:rPr>
              <a:t>background).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 Covering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letter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(stating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duration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for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which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internship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58595B"/>
                </a:solidFill>
                <a:latin typeface="Tahoma"/>
                <a:cs typeface="Tahoma"/>
              </a:rPr>
              <a:t>required).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7511" y="4718303"/>
            <a:ext cx="3636010" cy="283210"/>
          </a:xfrm>
          <a:prstGeom prst="rect">
            <a:avLst/>
          </a:prstGeom>
          <a:solidFill>
            <a:srgbClr val="0D1435"/>
          </a:solidFill>
        </p:spPr>
        <p:txBody>
          <a:bodyPr vert="horz" wrap="square" lIns="0" tIns="5143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405"/>
              </a:spcBef>
            </a:pPr>
            <a:r>
              <a:rPr sz="1100" spc="-60" dirty="0">
                <a:solidFill>
                  <a:srgbClr val="FFFFFF"/>
                </a:solidFill>
                <a:latin typeface="Tahoma"/>
                <a:cs typeface="Tahoma"/>
              </a:rPr>
              <a:t>DOCUMENTS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INTERNSHIP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9013" y="4555945"/>
            <a:ext cx="2632075" cy="2040255"/>
            <a:chOff x="679013" y="4555945"/>
            <a:chExt cx="2632075" cy="204025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013" y="4555945"/>
              <a:ext cx="2032246" cy="10871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4510" y="5555881"/>
              <a:ext cx="731054" cy="10400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6208" y="4585716"/>
              <a:ext cx="1028700" cy="247015"/>
            </a:xfrm>
            <a:custGeom>
              <a:avLst/>
              <a:gdLst/>
              <a:ahLst/>
              <a:cxnLst/>
              <a:rect l="l" t="t" r="r" b="b"/>
              <a:pathLst>
                <a:path w="1028700" h="247014">
                  <a:moveTo>
                    <a:pt x="1028700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028700" y="246887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070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8160" y="5069583"/>
              <a:ext cx="102361" cy="1023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8160" y="5466209"/>
              <a:ext cx="102361" cy="1023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8160" y="5668410"/>
              <a:ext cx="102361" cy="1023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8160" y="6081003"/>
              <a:ext cx="102361" cy="1023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8160" y="6493597"/>
              <a:ext cx="102361" cy="10236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8160" y="6280951"/>
              <a:ext cx="102361" cy="10236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80857" y="4542636"/>
            <a:ext cx="805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b="1" spc="-2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b="1" spc="-37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8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26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b="1" spc="-19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8640" y="4857201"/>
            <a:ext cx="9042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29" dirty="0">
                <a:solidFill>
                  <a:srgbClr val="FFFFFF"/>
                </a:solidFill>
                <a:latin typeface="Impact"/>
                <a:cs typeface="Impact"/>
              </a:rPr>
              <a:t>APP</a:t>
            </a:r>
            <a:r>
              <a:rPr sz="2600" spc="65" dirty="0">
                <a:solidFill>
                  <a:srgbClr val="FFFFFF"/>
                </a:solidFill>
                <a:latin typeface="Impact"/>
                <a:cs typeface="Impact"/>
              </a:rPr>
              <a:t>L</a:t>
            </a:r>
            <a:r>
              <a:rPr sz="2600" dirty="0">
                <a:solidFill>
                  <a:srgbClr val="FFFFFF"/>
                </a:solidFill>
                <a:latin typeface="Impact"/>
                <a:cs typeface="Impact"/>
              </a:rPr>
              <a:t>Y</a:t>
            </a:r>
            <a:endParaRPr sz="2600">
              <a:latin typeface="Impact"/>
              <a:cs typeface="Impac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6349" y="2336352"/>
            <a:ext cx="3215005" cy="4985385"/>
            <a:chOff x="-6349" y="2336352"/>
            <a:chExt cx="3215005" cy="4985385"/>
          </a:xfrm>
        </p:grpSpPr>
        <p:sp>
          <p:nvSpPr>
            <p:cNvPr id="32" name="object 32"/>
            <p:cNvSpPr/>
            <p:nvPr/>
          </p:nvSpPr>
          <p:spPr>
            <a:xfrm>
              <a:off x="0" y="2373452"/>
              <a:ext cx="1633220" cy="4942205"/>
            </a:xfrm>
            <a:custGeom>
              <a:avLst/>
              <a:gdLst/>
              <a:ahLst/>
              <a:cxnLst/>
              <a:rect l="l" t="t" r="r" b="b"/>
              <a:pathLst>
                <a:path w="1633220" h="4942205">
                  <a:moveTo>
                    <a:pt x="1632788" y="0"/>
                  </a:moveTo>
                  <a:lnTo>
                    <a:pt x="0" y="0"/>
                  </a:lnTo>
                  <a:lnTo>
                    <a:pt x="0" y="4941747"/>
                  </a:lnTo>
                  <a:lnTo>
                    <a:pt x="1632788" y="4941747"/>
                  </a:lnTo>
                  <a:lnTo>
                    <a:pt x="1632788" y="0"/>
                  </a:lnTo>
                  <a:close/>
                </a:path>
              </a:pathLst>
            </a:custGeom>
            <a:solidFill>
              <a:srgbClr val="231F2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342705"/>
              <a:ext cx="1465021" cy="497249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0" y="2342702"/>
              <a:ext cx="1465580" cy="4972685"/>
            </a:xfrm>
            <a:custGeom>
              <a:avLst/>
              <a:gdLst/>
              <a:ahLst/>
              <a:cxnLst/>
              <a:rect l="l" t="t" r="r" b="b"/>
              <a:pathLst>
                <a:path w="1465580" h="4972684">
                  <a:moveTo>
                    <a:pt x="683075" y="2235708"/>
                  </a:moveTo>
                  <a:lnTo>
                    <a:pt x="1465015" y="4972496"/>
                  </a:lnTo>
                </a:path>
                <a:path w="1465580" h="4972684">
                  <a:moveTo>
                    <a:pt x="0" y="587415"/>
                  </a:moveTo>
                  <a:lnTo>
                    <a:pt x="6419" y="0"/>
                  </a:lnTo>
                  <a:lnTo>
                    <a:pt x="683075" y="2235708"/>
                  </a:lnTo>
                </a:path>
              </a:pathLst>
            </a:custGeom>
            <a:ln w="12700">
              <a:solidFill>
                <a:srgbClr val="1CB3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0755" y="3006763"/>
              <a:ext cx="2697480" cy="222250"/>
            </a:xfrm>
            <a:custGeom>
              <a:avLst/>
              <a:gdLst/>
              <a:ahLst/>
              <a:cxnLst/>
              <a:rect l="l" t="t" r="r" b="b"/>
              <a:pathLst>
                <a:path w="2697480" h="222250">
                  <a:moveTo>
                    <a:pt x="2697403" y="0"/>
                  </a:moveTo>
                  <a:lnTo>
                    <a:pt x="0" y="0"/>
                  </a:lnTo>
                  <a:lnTo>
                    <a:pt x="0" y="221830"/>
                  </a:lnTo>
                  <a:lnTo>
                    <a:pt x="2697403" y="221830"/>
                  </a:lnTo>
                  <a:lnTo>
                    <a:pt x="2697403" y="0"/>
                  </a:lnTo>
                  <a:close/>
                </a:path>
              </a:pathLst>
            </a:custGeom>
            <a:solidFill>
              <a:srgbClr val="0D1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3164" y="3006759"/>
            <a:ext cx="149098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TIMINGS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9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35" dirty="0">
                <a:solidFill>
                  <a:srgbClr val="58595B"/>
                </a:solidFill>
                <a:latin typeface="Tahoma"/>
                <a:cs typeface="Tahoma"/>
              </a:rPr>
              <a:t>am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58595B"/>
                </a:solidFill>
                <a:latin typeface="Tahoma"/>
                <a:cs typeface="Tahoma"/>
              </a:rPr>
              <a:t>5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35" dirty="0">
                <a:solidFill>
                  <a:srgbClr val="58595B"/>
                </a:solidFill>
                <a:latin typeface="Tahoma"/>
                <a:cs typeface="Tahoma"/>
              </a:rPr>
              <a:t>pm</a:t>
            </a:r>
            <a:r>
              <a:rPr sz="1000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4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Tahoma"/>
                <a:cs typeface="Tahoma"/>
              </a:rPr>
              <a:t>-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14" dirty="0">
                <a:solidFill>
                  <a:srgbClr val="58595B"/>
                </a:solidFill>
                <a:latin typeface="Tahoma"/>
                <a:cs typeface="Tahoma"/>
              </a:rPr>
              <a:t>Monday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35" dirty="0">
                <a:solidFill>
                  <a:srgbClr val="58595B"/>
                </a:solidFill>
                <a:latin typeface="Tahoma"/>
                <a:cs typeface="Tahoma"/>
              </a:rPr>
              <a:t>-</a:t>
            </a:r>
            <a:r>
              <a:rPr sz="1000" spc="-7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1000" spc="-100" dirty="0">
                <a:solidFill>
                  <a:srgbClr val="58595B"/>
                </a:solidFill>
                <a:latin typeface="Tahoma"/>
                <a:cs typeface="Tahoma"/>
              </a:rPr>
              <a:t>Friday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50" y="0"/>
            <a:ext cx="7308850" cy="7315200"/>
          </a:xfrm>
          <a:custGeom>
            <a:avLst/>
            <a:gdLst/>
            <a:ahLst/>
            <a:cxnLst/>
            <a:rect l="l" t="t" r="r" b="b"/>
            <a:pathLst>
              <a:path w="7308850" h="7315200">
                <a:moveTo>
                  <a:pt x="7308850" y="0"/>
                </a:moveTo>
                <a:lnTo>
                  <a:pt x="7308850" y="7315200"/>
                </a:lnTo>
              </a:path>
              <a:path w="7308850" h="7315200">
                <a:moveTo>
                  <a:pt x="0" y="7315200"/>
                </a:moveTo>
                <a:lnTo>
                  <a:pt x="7308850" y="7315200"/>
                </a:lnTo>
              </a:path>
              <a:path w="7308850" h="7315200">
                <a:moveTo>
                  <a:pt x="7308850" y="0"/>
                </a:moveTo>
                <a:lnTo>
                  <a:pt x="0" y="0"/>
                </a:lnTo>
                <a:lnTo>
                  <a:pt x="0" y="731520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4990"/>
            <a:ext cx="7315200" cy="6760209"/>
            <a:chOff x="0" y="554990"/>
            <a:chExt cx="7315200" cy="6760209"/>
          </a:xfrm>
        </p:grpSpPr>
        <p:sp>
          <p:nvSpPr>
            <p:cNvPr id="3" name="object 3"/>
            <p:cNvSpPr/>
            <p:nvPr/>
          </p:nvSpPr>
          <p:spPr>
            <a:xfrm>
              <a:off x="0" y="1682495"/>
              <a:ext cx="7315200" cy="5633085"/>
            </a:xfrm>
            <a:custGeom>
              <a:avLst/>
              <a:gdLst/>
              <a:ahLst/>
              <a:cxnLst/>
              <a:rect l="l" t="t" r="r" b="b"/>
              <a:pathLst>
                <a:path w="7315200" h="5633084">
                  <a:moveTo>
                    <a:pt x="7315200" y="0"/>
                  </a:moveTo>
                  <a:lnTo>
                    <a:pt x="0" y="0"/>
                  </a:lnTo>
                  <a:lnTo>
                    <a:pt x="0" y="5632704"/>
                  </a:lnTo>
                  <a:lnTo>
                    <a:pt x="7315200" y="5632704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0D1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0730" y="554990"/>
              <a:ext cx="5770880" cy="4730750"/>
            </a:xfrm>
            <a:custGeom>
              <a:avLst/>
              <a:gdLst/>
              <a:ahLst/>
              <a:cxnLst/>
              <a:rect l="l" t="t" r="r" b="b"/>
              <a:pathLst>
                <a:path w="5770880" h="4730750">
                  <a:moveTo>
                    <a:pt x="5770880" y="0"/>
                  </a:moveTo>
                  <a:lnTo>
                    <a:pt x="0" y="0"/>
                  </a:lnTo>
                  <a:lnTo>
                    <a:pt x="0" y="4730241"/>
                  </a:lnTo>
                  <a:lnTo>
                    <a:pt x="5770880" y="4730241"/>
                  </a:lnTo>
                  <a:lnTo>
                    <a:pt x="577088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76888" y="5324347"/>
            <a:ext cx="373887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1285" marR="5080" indent="-137922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6FCCDC"/>
                </a:solidFill>
                <a:latin typeface="Tahoma"/>
                <a:cs typeface="Tahoma"/>
              </a:rPr>
              <a:t>Necessary</a:t>
            </a:r>
            <a:r>
              <a:rPr sz="1000" spc="-70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45" dirty="0">
                <a:solidFill>
                  <a:srgbClr val="6FCCDC"/>
                </a:solidFill>
                <a:latin typeface="Tahoma"/>
                <a:cs typeface="Tahoma"/>
              </a:rPr>
              <a:t>criteria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105" dirty="0">
                <a:solidFill>
                  <a:srgbClr val="6FCCDC"/>
                </a:solidFill>
                <a:latin typeface="Tahoma"/>
                <a:cs typeface="Tahoma"/>
              </a:rPr>
              <a:t>&amp;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55" dirty="0">
                <a:solidFill>
                  <a:srgbClr val="6FCCDC"/>
                </a:solidFill>
                <a:latin typeface="Tahoma"/>
                <a:cs typeface="Tahoma"/>
              </a:rPr>
              <a:t>application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forms </a:t>
            </a:r>
            <a:r>
              <a:rPr sz="1000" spc="-60" dirty="0">
                <a:solidFill>
                  <a:srgbClr val="6FCCDC"/>
                </a:solidFill>
                <a:latin typeface="Tahoma"/>
                <a:cs typeface="Tahoma"/>
              </a:rPr>
              <a:t>can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80" dirty="0">
                <a:solidFill>
                  <a:srgbClr val="6FCCDC"/>
                </a:solidFill>
                <a:latin typeface="Tahoma"/>
                <a:cs typeface="Tahoma"/>
              </a:rPr>
              <a:t>be</a:t>
            </a:r>
            <a:r>
              <a:rPr sz="1000" spc="-70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6FCCDC"/>
                </a:solidFill>
                <a:latin typeface="Tahoma"/>
                <a:cs typeface="Tahoma"/>
              </a:rPr>
              <a:t>downloaded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6FCCDC"/>
                </a:solidFill>
                <a:latin typeface="Tahoma"/>
                <a:cs typeface="Tahoma"/>
              </a:rPr>
              <a:t>from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110" dirty="0">
                <a:solidFill>
                  <a:srgbClr val="6FCCDC"/>
                </a:solidFill>
                <a:latin typeface="Tahoma"/>
                <a:cs typeface="Tahoma"/>
              </a:rPr>
              <a:t>DHA</a:t>
            </a:r>
            <a:r>
              <a:rPr sz="1000" spc="-6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60" dirty="0">
                <a:solidFill>
                  <a:srgbClr val="6FCCDC"/>
                </a:solidFill>
                <a:latin typeface="Tahoma"/>
                <a:cs typeface="Tahoma"/>
              </a:rPr>
              <a:t>website </a:t>
            </a:r>
            <a:r>
              <a:rPr sz="1000" spc="-295" dirty="0">
                <a:solidFill>
                  <a:srgbClr val="6FCCDC"/>
                </a:solidFill>
                <a:latin typeface="Tahoma"/>
                <a:cs typeface="Tahoma"/>
              </a:rPr>
              <a:t> </a:t>
            </a:r>
            <a:r>
              <a:rPr sz="1000" spc="-70" dirty="0">
                <a:solidFill>
                  <a:srgbClr val="6FCCDC"/>
                </a:solidFill>
                <a:latin typeface="Tahoma"/>
                <a:cs typeface="Tahoma"/>
                <a:hlinkClick r:id="rId2"/>
              </a:rPr>
              <a:t>www.dhalahore.org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550" y="542353"/>
            <a:ext cx="4465162" cy="475551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pc="-409" dirty="0"/>
              <a:t>R</a:t>
            </a:r>
            <a:r>
              <a:rPr spc="-434" dirty="0"/>
              <a:t>O</a:t>
            </a:r>
            <a:r>
              <a:rPr spc="-355" dirty="0"/>
              <a:t>A</a:t>
            </a:r>
            <a:r>
              <a:rPr spc="-420" dirty="0"/>
              <a:t>DM</a:t>
            </a:r>
            <a:r>
              <a:rPr spc="-350" dirty="0"/>
              <a:t>A</a:t>
            </a:r>
            <a:r>
              <a:rPr spc="-315" dirty="0"/>
              <a:t>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3040" y="816363"/>
            <a:ext cx="582930" cy="313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850" b="1" spc="145" dirty="0">
                <a:solidFill>
                  <a:srgbClr val="58595B"/>
                </a:solidFill>
                <a:latin typeface="Tahoma"/>
                <a:cs typeface="Tahoma"/>
              </a:rPr>
              <a:t>M</a:t>
            </a:r>
            <a:r>
              <a:rPr sz="1850" b="1" spc="60" dirty="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4686" y="4535823"/>
            <a:ext cx="723900" cy="3213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495"/>
              </a:spcBef>
            </a:pPr>
            <a:r>
              <a:rPr sz="650" spc="-15" dirty="0">
                <a:solidFill>
                  <a:srgbClr val="020303"/>
                </a:solidFill>
                <a:latin typeface="Bahnschrift"/>
                <a:cs typeface="Bahnschrift"/>
              </a:rPr>
              <a:t>APPLY</a:t>
            </a:r>
            <a:endParaRPr sz="650">
              <a:latin typeface="Bahnschrift"/>
              <a:cs typeface="Bahnschrift"/>
            </a:endParaRPr>
          </a:p>
          <a:p>
            <a:pPr marR="5080" algn="ctr">
              <a:lnSpc>
                <a:spcPct val="100000"/>
              </a:lnSpc>
              <a:spcBef>
                <a:spcPts val="425"/>
              </a:spcBef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Apply</a:t>
            </a:r>
            <a:r>
              <a:rPr sz="600" spc="3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for</a:t>
            </a:r>
            <a:r>
              <a:rPr sz="600" spc="3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Internship</a:t>
            </a:r>
            <a:endParaRPr sz="600">
              <a:latin typeface="Bahnschrift"/>
              <a:cs typeface="Bahnschrif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2460" y="4510519"/>
            <a:ext cx="178521" cy="17919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88322" y="4088823"/>
            <a:ext cx="815340" cy="39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marR="466090" indent="-7366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Se</a:t>
            </a: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lection  a</a:t>
            </a: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s</a:t>
            </a:r>
            <a:r>
              <a:rPr sz="650" dirty="0">
                <a:solidFill>
                  <a:srgbClr val="020303"/>
                </a:solidFill>
                <a:latin typeface="Bahnschrift"/>
                <a:cs typeface="Bahnschrift"/>
              </a:rPr>
              <a:t> </a:t>
            </a:r>
            <a:r>
              <a:rPr sz="650" spc="-50" dirty="0">
                <a:solidFill>
                  <a:srgbClr val="020303"/>
                </a:solidFill>
                <a:latin typeface="Bahnschrift"/>
                <a:cs typeface="Bahnschrift"/>
              </a:rPr>
              <a:t> </a:t>
            </a:r>
            <a:r>
              <a:rPr sz="650" spc="20" dirty="0">
                <a:solidFill>
                  <a:srgbClr val="020303"/>
                </a:solidFill>
                <a:latin typeface="Bahnschrift"/>
                <a:cs typeface="Bahnschrift"/>
              </a:rPr>
              <a:t>M</a:t>
            </a: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TO</a:t>
            </a:r>
            <a:endParaRPr sz="650">
              <a:latin typeface="Bahnschrift"/>
              <a:cs typeface="Bahnschrift"/>
            </a:endParaRPr>
          </a:p>
          <a:p>
            <a:pPr marR="5080" algn="r">
              <a:lnSpc>
                <a:spcPts val="645"/>
              </a:lnSpc>
              <a:spcBef>
                <a:spcPts val="40"/>
              </a:spcBef>
            </a:pPr>
            <a:r>
              <a:rPr sz="600" dirty="0">
                <a:solidFill>
                  <a:srgbClr val="231F20"/>
                </a:solidFill>
                <a:latin typeface="Bahnschrift"/>
                <a:cs typeface="Bahnschrift"/>
              </a:rPr>
              <a:t>Top</a:t>
            </a:r>
            <a:r>
              <a:rPr sz="600" spc="55" dirty="0">
                <a:solidFill>
                  <a:srgbClr val="231F20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Bahnschrift"/>
                <a:cs typeface="Bahnschrift"/>
              </a:rPr>
              <a:t>15</a:t>
            </a:r>
            <a:r>
              <a:rPr sz="600" spc="55" dirty="0">
                <a:solidFill>
                  <a:srgbClr val="231F20"/>
                </a:solidFill>
                <a:latin typeface="Bahnschrift"/>
                <a:cs typeface="Bahnschrif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Bahnschrift"/>
                <a:cs typeface="Bahnschrift"/>
              </a:rPr>
              <a:t>Interns</a:t>
            </a:r>
            <a:r>
              <a:rPr sz="600" spc="55" dirty="0">
                <a:solidFill>
                  <a:srgbClr val="231F20"/>
                </a:solidFill>
                <a:latin typeface="Bahnschrift"/>
                <a:cs typeface="Bahnschrift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Bahnschrift"/>
                <a:cs typeface="Bahnschrift"/>
              </a:rPr>
              <a:t>will</a:t>
            </a:r>
            <a:r>
              <a:rPr sz="600" spc="55" dirty="0">
                <a:solidFill>
                  <a:srgbClr val="231F20"/>
                </a:solidFill>
                <a:latin typeface="Bahnschrift"/>
                <a:cs typeface="Bahnschrift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Bahnschrift"/>
                <a:cs typeface="Bahnschrift"/>
              </a:rPr>
              <a:t>be</a:t>
            </a:r>
            <a:endParaRPr sz="600">
              <a:latin typeface="Bahnschrift"/>
              <a:cs typeface="Bahnschrift"/>
            </a:endParaRPr>
          </a:p>
          <a:p>
            <a:pPr marR="5080" algn="r">
              <a:lnSpc>
                <a:spcPts val="645"/>
              </a:lnSpc>
            </a:pPr>
            <a:r>
              <a:rPr sz="600" spc="15" dirty="0">
                <a:solidFill>
                  <a:srgbClr val="231F20"/>
                </a:solidFill>
                <a:latin typeface="Bahnschrift"/>
                <a:cs typeface="Bahnschrift"/>
              </a:rPr>
              <a:t>picked</a:t>
            </a:r>
            <a:endParaRPr sz="600">
              <a:latin typeface="Bahnschrift"/>
              <a:cs typeface="Bahnschrif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7992" y="4062653"/>
            <a:ext cx="655320" cy="3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180">
              <a:lnSpc>
                <a:spcPts val="780"/>
              </a:lnSpc>
              <a:spcBef>
                <a:spcPts val="95"/>
              </a:spcBef>
            </a:pP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MTO’s</a:t>
            </a:r>
            <a:endParaRPr sz="650">
              <a:latin typeface="Bahnschrift"/>
              <a:cs typeface="Bahnschrift"/>
            </a:endParaRPr>
          </a:p>
          <a:p>
            <a:pPr>
              <a:lnSpc>
                <a:spcPts val="780"/>
              </a:lnSpc>
            </a:pP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Evaluation</a:t>
            </a:r>
            <a:endParaRPr sz="650">
              <a:latin typeface="Bahnschrift"/>
              <a:cs typeface="Bahnschrift"/>
            </a:endParaRPr>
          </a:p>
          <a:p>
            <a:pPr marL="297815">
              <a:lnSpc>
                <a:spcPct val="100000"/>
              </a:lnSpc>
              <a:spcBef>
                <a:spcPts val="90"/>
              </a:spcBef>
            </a:pPr>
            <a:r>
              <a:rPr sz="600" spc="5" dirty="0">
                <a:solidFill>
                  <a:srgbClr val="231F20"/>
                </a:solidFill>
                <a:latin typeface="Bahnschrift"/>
                <a:cs typeface="Bahnschrift"/>
              </a:rPr>
              <a:t>Mid-Term</a:t>
            </a:r>
            <a:endParaRPr sz="600">
              <a:latin typeface="Bahnschrift"/>
              <a:cs typeface="Bahnschrif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3029" y="1701404"/>
            <a:ext cx="589280" cy="22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Selection</a:t>
            </a:r>
            <a:endParaRPr sz="650">
              <a:latin typeface="Bahnschrift"/>
              <a:cs typeface="Bahnschrift"/>
            </a:endParaRPr>
          </a:p>
          <a:p>
            <a:pPr marL="255904">
              <a:lnSpc>
                <a:spcPct val="100000"/>
              </a:lnSpc>
              <a:spcBef>
                <a:spcPts val="60"/>
              </a:spcBef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as</a:t>
            </a:r>
            <a:r>
              <a:rPr sz="600" spc="2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5" dirty="0">
                <a:solidFill>
                  <a:srgbClr val="58595B"/>
                </a:solidFill>
                <a:latin typeface="Bahnschrift"/>
                <a:cs typeface="Bahnschrift"/>
              </a:rPr>
              <a:t>Intern</a:t>
            </a:r>
            <a:endParaRPr sz="600">
              <a:latin typeface="Bahnschrift"/>
              <a:cs typeface="Bahnschrif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3152" y="2956496"/>
            <a:ext cx="64579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 marR="266700" indent="-9398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Sc</a:t>
            </a:r>
            <a:r>
              <a:rPr sz="650" spc="-15" dirty="0">
                <a:solidFill>
                  <a:srgbClr val="020303"/>
                </a:solidFill>
                <a:latin typeface="Bahnschrift"/>
                <a:cs typeface="Bahnschrift"/>
              </a:rPr>
              <a:t>r</a:t>
            </a: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eening  </a:t>
            </a: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Criteria</a:t>
            </a:r>
            <a:endParaRPr sz="650">
              <a:latin typeface="Bahnschrift"/>
              <a:cs typeface="Bahnschrift"/>
            </a:endParaRPr>
          </a:p>
          <a:p>
            <a:pPr marL="164465">
              <a:lnSpc>
                <a:spcPts val="645"/>
              </a:lnSpc>
              <a:spcBef>
                <a:spcPts val="385"/>
              </a:spcBef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Min</a:t>
            </a:r>
            <a:r>
              <a:rPr sz="600" spc="20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5" dirty="0">
                <a:solidFill>
                  <a:srgbClr val="58595B"/>
                </a:solidFill>
                <a:latin typeface="Bahnschrift"/>
                <a:cs typeface="Bahnschrift"/>
              </a:rPr>
              <a:t>CGPA</a:t>
            </a:r>
            <a:r>
              <a:rPr sz="600" spc="2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2.7</a:t>
            </a:r>
            <a:endParaRPr sz="600">
              <a:latin typeface="Bahnschrift"/>
              <a:cs typeface="Bahnschrift"/>
            </a:endParaRPr>
          </a:p>
          <a:p>
            <a:pPr marL="113664">
              <a:lnSpc>
                <a:spcPts val="570"/>
              </a:lnSpc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Computer</a:t>
            </a:r>
            <a:r>
              <a:rPr sz="600" spc="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dirty="0">
                <a:solidFill>
                  <a:srgbClr val="58595B"/>
                </a:solidFill>
                <a:latin typeface="Bahnschrift"/>
                <a:cs typeface="Bahnschrift"/>
              </a:rPr>
              <a:t>Test</a:t>
            </a:r>
            <a:endParaRPr sz="600">
              <a:latin typeface="Bahnschrift"/>
              <a:cs typeface="Bahnschrift"/>
            </a:endParaRPr>
          </a:p>
          <a:p>
            <a:pPr marL="298450" marR="5080" indent="-123825">
              <a:lnSpc>
                <a:spcPct val="78900"/>
              </a:lnSpc>
              <a:spcBef>
                <a:spcPts val="75"/>
              </a:spcBef>
            </a:pPr>
            <a:r>
              <a:rPr sz="600" spc="-5" dirty="0">
                <a:solidFill>
                  <a:srgbClr val="58595B"/>
                </a:solidFill>
                <a:latin typeface="Bahnschrift"/>
                <a:cs typeface="Bahnschrift"/>
              </a:rPr>
              <a:t>P</a:t>
            </a:r>
            <a:r>
              <a:rPr sz="600" dirty="0">
                <a:solidFill>
                  <a:srgbClr val="58595B"/>
                </a:solidFill>
                <a:latin typeface="Bahnschrift"/>
                <a:cs typeface="Bahnschrift"/>
              </a:rPr>
              <a:t>r</a:t>
            </a:r>
            <a:r>
              <a:rPr sz="600" spc="5" dirty="0">
                <a:solidFill>
                  <a:srgbClr val="58595B"/>
                </a:solidFill>
                <a:latin typeface="Bahnschrift"/>
                <a:cs typeface="Bahnschrift"/>
              </a:rPr>
              <a:t>esentation  Intervi</a:t>
            </a:r>
            <a:r>
              <a:rPr sz="600" dirty="0">
                <a:solidFill>
                  <a:srgbClr val="58595B"/>
                </a:solidFill>
                <a:latin typeface="Bahnschrift"/>
                <a:cs typeface="Bahnschrift"/>
              </a:rPr>
              <a:t>e</a:t>
            </a:r>
            <a:r>
              <a:rPr sz="600" spc="20" dirty="0">
                <a:solidFill>
                  <a:srgbClr val="58595B"/>
                </a:solidFill>
                <a:latin typeface="Bahnschrift"/>
                <a:cs typeface="Bahnschrift"/>
              </a:rPr>
              <a:t>w</a:t>
            </a:r>
            <a:endParaRPr sz="600">
              <a:latin typeface="Bahnschrift"/>
              <a:cs typeface="Bahnschrif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6662" y="2765156"/>
            <a:ext cx="659130" cy="46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180">
              <a:lnSpc>
                <a:spcPts val="780"/>
              </a:lnSpc>
              <a:spcBef>
                <a:spcPts val="95"/>
              </a:spcBef>
            </a:pP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MTO’s</a:t>
            </a:r>
            <a:endParaRPr sz="650">
              <a:latin typeface="Bahnschrift"/>
              <a:cs typeface="Bahnschrift"/>
            </a:endParaRPr>
          </a:p>
          <a:p>
            <a:pPr marR="266700" indent="203200">
              <a:lnSpc>
                <a:spcPts val="780"/>
              </a:lnSpc>
              <a:spcBef>
                <a:spcPts val="25"/>
              </a:spcBef>
            </a:pPr>
            <a:r>
              <a:rPr sz="650" dirty="0">
                <a:solidFill>
                  <a:srgbClr val="020303"/>
                </a:solidFill>
                <a:latin typeface="Bahnschrift"/>
                <a:cs typeface="Bahnschrift"/>
              </a:rPr>
              <a:t>F</a:t>
            </a: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inal  Eva</a:t>
            </a: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luation</a:t>
            </a:r>
            <a:endParaRPr sz="650">
              <a:latin typeface="Bahnschrift"/>
              <a:cs typeface="Bahnschrift"/>
            </a:endParaRPr>
          </a:p>
          <a:p>
            <a:pPr marL="112395">
              <a:lnSpc>
                <a:spcPct val="100000"/>
              </a:lnSpc>
              <a:spcBef>
                <a:spcPts val="380"/>
              </a:spcBef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After</a:t>
            </a:r>
            <a:r>
              <a:rPr sz="600" spc="30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5" dirty="0">
                <a:solidFill>
                  <a:srgbClr val="58595B"/>
                </a:solidFill>
                <a:latin typeface="Bahnschrift"/>
                <a:cs typeface="Bahnschrift"/>
              </a:rPr>
              <a:t>6</a:t>
            </a:r>
            <a:r>
              <a:rPr sz="600" spc="3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months</a:t>
            </a:r>
            <a:endParaRPr sz="600">
              <a:latin typeface="Bahnschrift"/>
              <a:cs typeface="Bahnschrif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5273" y="2891758"/>
            <a:ext cx="226682" cy="17919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618075" y="1743268"/>
            <a:ext cx="697865" cy="46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66700" indent="298450" algn="r">
              <a:lnSpc>
                <a:spcPct val="100000"/>
              </a:lnSpc>
              <a:spcBef>
                <a:spcPts val="95"/>
              </a:spcBef>
            </a:pPr>
            <a:r>
              <a:rPr sz="650" spc="-40" dirty="0">
                <a:solidFill>
                  <a:srgbClr val="020303"/>
                </a:solidFill>
                <a:latin typeface="Bahnschrift"/>
                <a:cs typeface="Bahnschrift"/>
              </a:rPr>
              <a:t>T</a:t>
            </a: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op  </a:t>
            </a:r>
            <a:r>
              <a:rPr sz="650" spc="-35" dirty="0">
                <a:solidFill>
                  <a:srgbClr val="020303"/>
                </a:solidFill>
                <a:latin typeface="Bahnschrift"/>
                <a:cs typeface="Bahnschrift"/>
              </a:rPr>
              <a:t>P</a:t>
            </a: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er</a:t>
            </a:r>
            <a:r>
              <a:rPr sz="650" spc="-15" dirty="0">
                <a:solidFill>
                  <a:srgbClr val="020303"/>
                </a:solidFill>
                <a:latin typeface="Bahnschrift"/>
                <a:cs typeface="Bahnschrift"/>
              </a:rPr>
              <a:t>f</a:t>
            </a:r>
            <a:r>
              <a:rPr sz="650" spc="-5" dirty="0">
                <a:solidFill>
                  <a:srgbClr val="020303"/>
                </a:solidFill>
                <a:latin typeface="Bahnschrift"/>
                <a:cs typeface="Bahnschrift"/>
              </a:rPr>
              <a:t>ormers</a:t>
            </a:r>
            <a:endParaRPr sz="650">
              <a:latin typeface="Bahnschrift"/>
              <a:cs typeface="Bahnschrift"/>
            </a:endParaRPr>
          </a:p>
          <a:p>
            <a:pPr marR="266700" algn="r">
              <a:lnSpc>
                <a:spcPts val="770"/>
              </a:lnSpc>
            </a:pPr>
            <a:r>
              <a:rPr sz="650" spc="-10" dirty="0">
                <a:solidFill>
                  <a:srgbClr val="020303"/>
                </a:solidFill>
                <a:latin typeface="Bahnschrift"/>
                <a:cs typeface="Bahnschrift"/>
              </a:rPr>
              <a:t>hired</a:t>
            </a:r>
            <a:endParaRPr sz="650">
              <a:latin typeface="Bahnschrift"/>
              <a:cs typeface="Bahnschrift"/>
            </a:endParaRPr>
          </a:p>
          <a:p>
            <a:pPr marL="292735">
              <a:lnSpc>
                <a:spcPct val="100000"/>
              </a:lnSpc>
              <a:spcBef>
                <a:spcPts val="409"/>
              </a:spcBef>
            </a:pP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In</a:t>
            </a:r>
            <a:r>
              <a:rPr sz="600" spc="30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Grade</a:t>
            </a:r>
            <a:r>
              <a:rPr sz="600" spc="35" dirty="0">
                <a:solidFill>
                  <a:srgbClr val="58595B"/>
                </a:solidFill>
                <a:latin typeface="Bahnschrift"/>
                <a:cs typeface="Bahnschrift"/>
              </a:rPr>
              <a:t> </a:t>
            </a:r>
            <a:r>
              <a:rPr sz="600" spc="10" dirty="0">
                <a:solidFill>
                  <a:srgbClr val="58595B"/>
                </a:solidFill>
                <a:latin typeface="Bahnschrift"/>
                <a:cs typeface="Bahnschrift"/>
              </a:rPr>
              <a:t>16</a:t>
            </a:r>
            <a:endParaRPr sz="600">
              <a:latin typeface="Bahnschrift"/>
              <a:cs typeface="Bahnschrif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65273" y="1869869"/>
            <a:ext cx="223320" cy="17919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872107" y="6045200"/>
            <a:ext cx="3125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5" dirty="0">
                <a:solidFill>
                  <a:srgbClr val="8FD5E3"/>
                </a:solidFill>
                <a:latin typeface="Tahoma"/>
                <a:cs typeface="Tahoma"/>
              </a:rPr>
              <a:t>DEFENCE</a:t>
            </a:r>
            <a:r>
              <a:rPr sz="1200" b="1" spc="-5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b="1" spc="-229" dirty="0">
                <a:solidFill>
                  <a:srgbClr val="8FD5E3"/>
                </a:solidFill>
                <a:latin typeface="Tahoma"/>
                <a:cs typeface="Tahoma"/>
              </a:rPr>
              <a:t>HOUSING</a:t>
            </a:r>
            <a:r>
              <a:rPr sz="1200" b="1" spc="-5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b="1" spc="-215" dirty="0">
                <a:solidFill>
                  <a:srgbClr val="8FD5E3"/>
                </a:solidFill>
                <a:latin typeface="Tahoma"/>
                <a:cs typeface="Tahoma"/>
              </a:rPr>
              <a:t>AUTHORITY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-65" dirty="0">
                <a:solidFill>
                  <a:srgbClr val="8FD5E3"/>
                </a:solidFill>
                <a:latin typeface="Tahoma"/>
                <a:cs typeface="Tahoma"/>
              </a:rPr>
              <a:t>Main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8FD5E3"/>
                </a:solidFill>
                <a:latin typeface="Tahoma"/>
                <a:cs typeface="Tahoma"/>
              </a:rPr>
              <a:t>Office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Complex,</a:t>
            </a:r>
            <a:r>
              <a:rPr sz="1200" spc="-8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8FD5E3"/>
                </a:solidFill>
                <a:latin typeface="Tahoma"/>
                <a:cs typeface="Tahoma"/>
              </a:rPr>
              <a:t>Sector-A,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8FD5E3"/>
                </a:solidFill>
                <a:latin typeface="Tahoma"/>
                <a:cs typeface="Tahoma"/>
              </a:rPr>
              <a:t>Phase</a:t>
            </a:r>
            <a:r>
              <a:rPr sz="1200" spc="-8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135" dirty="0">
                <a:solidFill>
                  <a:srgbClr val="8FD5E3"/>
                </a:solidFill>
                <a:latin typeface="Tahoma"/>
                <a:cs typeface="Tahoma"/>
              </a:rPr>
              <a:t>VI,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135" dirty="0">
                <a:solidFill>
                  <a:srgbClr val="8FD5E3"/>
                </a:solidFill>
                <a:latin typeface="Tahoma"/>
                <a:cs typeface="Tahoma"/>
              </a:rPr>
              <a:t>DHA</a:t>
            </a:r>
            <a:r>
              <a:rPr sz="1200" spc="-8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Lahore </a:t>
            </a:r>
            <a:r>
              <a:rPr sz="1200" spc="-360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130" dirty="0">
                <a:solidFill>
                  <a:srgbClr val="8FD5E3"/>
                </a:solidFill>
                <a:latin typeface="Tahoma"/>
                <a:cs typeface="Tahoma"/>
              </a:rPr>
              <a:t>UAN: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8FD5E3"/>
                </a:solidFill>
                <a:latin typeface="Tahoma"/>
                <a:cs typeface="Tahoma"/>
              </a:rPr>
              <a:t>042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8FD5E3"/>
                </a:solidFill>
                <a:latin typeface="Tahoma"/>
                <a:cs typeface="Tahoma"/>
              </a:rPr>
              <a:t>111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8FD5E3"/>
                </a:solidFill>
                <a:latin typeface="Tahoma"/>
                <a:cs typeface="Tahoma"/>
              </a:rPr>
              <a:t>342</a:t>
            </a:r>
            <a:r>
              <a:rPr sz="1200" spc="-85" dirty="0">
                <a:solidFill>
                  <a:srgbClr val="8FD5E3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8FD5E3"/>
                </a:solidFill>
                <a:latin typeface="Tahoma"/>
                <a:cs typeface="Tahoma"/>
              </a:rPr>
              <a:t>547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3823" y="6377534"/>
            <a:ext cx="131953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350" dirty="0">
                <a:solidFill>
                  <a:srgbClr val="8FD5E3"/>
                </a:solidFill>
                <a:latin typeface="Trebuchet MS"/>
                <a:cs typeface="Trebuchet MS"/>
                <a:hlinkClick r:id="rId7"/>
              </a:rPr>
              <a:t>WWW.DHALAHORE.ORG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6350" y="0"/>
            <a:ext cx="7327900" cy="7327900"/>
            <a:chOff x="-6350" y="0"/>
            <a:chExt cx="7327900" cy="73279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3938" y="6157573"/>
              <a:ext cx="91465" cy="1981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7713" y="6187497"/>
              <a:ext cx="163364" cy="1635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027" y="6205914"/>
              <a:ext cx="184899" cy="15026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1826" y="6207354"/>
              <a:ext cx="198472" cy="13992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04274" y="6175085"/>
              <a:ext cx="40640" cy="175260"/>
            </a:xfrm>
            <a:custGeom>
              <a:avLst/>
              <a:gdLst/>
              <a:ahLst/>
              <a:cxnLst/>
              <a:rect l="l" t="t" r="r" b="b"/>
              <a:pathLst>
                <a:path w="40639" h="175260">
                  <a:moveTo>
                    <a:pt x="20243" y="0"/>
                  </a:moveTo>
                  <a:lnTo>
                    <a:pt x="11910" y="1455"/>
                  </a:lnTo>
                  <a:lnTo>
                    <a:pt x="5526" y="5465"/>
                  </a:lnTo>
                  <a:lnTo>
                    <a:pt x="1439" y="11492"/>
                  </a:lnTo>
                  <a:lnTo>
                    <a:pt x="0" y="18999"/>
                  </a:lnTo>
                  <a:lnTo>
                    <a:pt x="1397" y="26393"/>
                  </a:lnTo>
                  <a:lnTo>
                    <a:pt x="5373" y="32432"/>
                  </a:lnTo>
                  <a:lnTo>
                    <a:pt x="11599" y="36504"/>
                  </a:lnTo>
                  <a:lnTo>
                    <a:pt x="19748" y="37998"/>
                  </a:lnTo>
                  <a:lnTo>
                    <a:pt x="28330" y="36504"/>
                  </a:lnTo>
                  <a:lnTo>
                    <a:pt x="34778" y="32432"/>
                  </a:lnTo>
                  <a:lnTo>
                    <a:pt x="38836" y="26393"/>
                  </a:lnTo>
                  <a:lnTo>
                    <a:pt x="40246" y="18999"/>
                  </a:lnTo>
                  <a:lnTo>
                    <a:pt x="38737" y="11492"/>
                  </a:lnTo>
                  <a:lnTo>
                    <a:pt x="34745" y="5465"/>
                  </a:lnTo>
                  <a:lnTo>
                    <a:pt x="28503" y="1455"/>
                  </a:lnTo>
                  <a:lnTo>
                    <a:pt x="20243" y="0"/>
                  </a:lnTo>
                  <a:close/>
                </a:path>
                <a:path w="40639" h="175260">
                  <a:moveTo>
                    <a:pt x="38989" y="52997"/>
                  </a:moveTo>
                  <a:lnTo>
                    <a:pt x="990" y="52997"/>
                  </a:lnTo>
                  <a:lnTo>
                    <a:pt x="990" y="175234"/>
                  </a:lnTo>
                  <a:lnTo>
                    <a:pt x="38989" y="175234"/>
                  </a:lnTo>
                  <a:lnTo>
                    <a:pt x="38989" y="52997"/>
                  </a:lnTo>
                  <a:close/>
                </a:path>
              </a:pathLst>
            </a:custGeom>
            <a:solidFill>
              <a:srgbClr val="8F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5018" y="6225334"/>
              <a:ext cx="116992" cy="12499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87476" y="6057900"/>
              <a:ext cx="0" cy="617220"/>
            </a:xfrm>
            <a:custGeom>
              <a:avLst/>
              <a:gdLst/>
              <a:ahLst/>
              <a:cxnLst/>
              <a:rect l="l" t="t" r="r" b="b"/>
              <a:pathLst>
                <a:path h="617220">
                  <a:moveTo>
                    <a:pt x="0" y="0"/>
                  </a:moveTo>
                  <a:lnTo>
                    <a:pt x="0" y="617220"/>
                  </a:lnTo>
                </a:path>
              </a:pathLst>
            </a:custGeom>
            <a:ln w="11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0"/>
              <a:ext cx="7315200" cy="7315200"/>
            </a:xfrm>
            <a:custGeom>
              <a:avLst/>
              <a:gdLst/>
              <a:ahLst/>
              <a:cxnLst/>
              <a:rect l="l" t="t" r="r" b="b"/>
              <a:pathLst>
                <a:path w="7315200" h="7315200">
                  <a:moveTo>
                    <a:pt x="0" y="7315200"/>
                  </a:moveTo>
                  <a:lnTo>
                    <a:pt x="7315200" y="731520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7315200"/>
                  </a:lnTo>
                  <a:close/>
                </a:path>
              </a:pathLst>
            </a:custGeom>
            <a:ln w="127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0"/>
              <a:ext cx="6350" cy="7315200"/>
            </a:xfrm>
            <a:custGeom>
              <a:avLst/>
              <a:gdLst/>
              <a:ahLst/>
              <a:cxnLst/>
              <a:rect l="l" t="t" r="r" b="b"/>
              <a:pathLst>
                <a:path w="6350" h="7315200">
                  <a:moveTo>
                    <a:pt x="3175" y="-6350"/>
                  </a:moveTo>
                  <a:lnTo>
                    <a:pt x="3175" y="7321550"/>
                  </a:lnTo>
                </a:path>
              </a:pathLst>
            </a:custGeom>
            <a:ln w="1905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Custom</PresentationFormat>
  <Paragraphs>89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PUT YOUR EDUCATION  INTO PRACTICE</vt:lpstr>
      <vt:lpstr>Slide 2</vt:lpstr>
      <vt:lpstr>Slide 3</vt:lpstr>
      <vt:lpstr>Slide 4</vt:lpstr>
      <vt:lpstr>Slide 5</vt:lpstr>
      <vt:lpstr>ROADMAP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YOUR EDUCATION  INTO PRACTICE</dc:title>
  <cp:lastModifiedBy>DDHR</cp:lastModifiedBy>
  <cp:revision>1</cp:revision>
  <dcterms:created xsi:type="dcterms:W3CDTF">2022-07-22T04:10:05Z</dcterms:created>
  <dcterms:modified xsi:type="dcterms:W3CDTF">2022-07-22T04:10:58Z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2022-05-17T00:00:00Z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2022-07-22T00:00:00Z</vt:filetime>
  </property>
</Properties>
</file>