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54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bia Khatian Siddiqui (CA-EXP\KHI)" userId="6f432ca8-fdbc-4d62-9aa3-660e49ac160e" providerId="ADAL" clId="{61ADBBE1-9021-4157-AACF-FE5DF0532B26}"/>
    <pc:docChg chg="modSld">
      <pc:chgData name="Rabia Khatian Siddiqui (CA-EXP\KHI)" userId="6f432ca8-fdbc-4d62-9aa3-660e49ac160e" providerId="ADAL" clId="{61ADBBE1-9021-4157-AACF-FE5DF0532B26}" dt="2023-09-26T17:33:13.562" v="27" actId="20577"/>
      <pc:docMkLst>
        <pc:docMk/>
      </pc:docMkLst>
      <pc:sldChg chg="modSp">
        <pc:chgData name="Rabia Khatian Siddiqui (CA-EXP\KHI)" userId="6f432ca8-fdbc-4d62-9aa3-660e49ac160e" providerId="ADAL" clId="{61ADBBE1-9021-4157-AACF-FE5DF0532B26}" dt="2023-09-26T17:33:13.562" v="27" actId="20577"/>
        <pc:sldMkLst>
          <pc:docMk/>
          <pc:sldMk cId="2763391959" sldId="256"/>
        </pc:sldMkLst>
        <pc:spChg chg="mod">
          <ac:chgData name="Rabia Khatian Siddiqui (CA-EXP\KHI)" userId="6f432ca8-fdbc-4d62-9aa3-660e49ac160e" providerId="ADAL" clId="{61ADBBE1-9021-4157-AACF-FE5DF0532B26}" dt="2023-09-26T17:33:13.562" v="27" actId="20577"/>
          <ac:spMkLst>
            <pc:docMk/>
            <pc:sldMk cId="2763391959"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439CEFA-4AAC-4064-9E5C-F2A8B0BD6A37}"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3644660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39CEFA-4AAC-4064-9E5C-F2A8B0BD6A37}"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37768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39CEFA-4AAC-4064-9E5C-F2A8B0BD6A37}"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3968525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39CEFA-4AAC-4064-9E5C-F2A8B0BD6A37}"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371904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9CEFA-4AAC-4064-9E5C-F2A8B0BD6A37}"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382792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39CEFA-4AAC-4064-9E5C-F2A8B0BD6A37}"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2472780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39CEFA-4AAC-4064-9E5C-F2A8B0BD6A37}" type="datetimeFigureOut">
              <a:rPr lang="en-US" smtClean="0"/>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138906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39CEFA-4AAC-4064-9E5C-F2A8B0BD6A37}" type="datetimeFigureOut">
              <a:rPr lang="en-US" smtClean="0"/>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160240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39CEFA-4AAC-4064-9E5C-F2A8B0BD6A37}" type="datetimeFigureOut">
              <a:rPr lang="en-US" smtClean="0"/>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2548749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39CEFA-4AAC-4064-9E5C-F2A8B0BD6A37}"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97009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39CEFA-4AAC-4064-9E5C-F2A8B0BD6A37}"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15B91-DEE4-42B5-ACDD-A080E6266415}" type="slidenum">
              <a:rPr lang="en-US" smtClean="0"/>
              <a:t>‹#›</a:t>
            </a:fld>
            <a:endParaRPr lang="en-US"/>
          </a:p>
        </p:txBody>
      </p:sp>
    </p:spTree>
    <p:extLst>
      <p:ext uri="{BB962C8B-B14F-4D97-AF65-F5344CB8AC3E}">
        <p14:creationId xmlns:p14="http://schemas.microsoft.com/office/powerpoint/2010/main" val="349605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9CEFA-4AAC-4064-9E5C-F2A8B0BD6A37}" type="datetimeFigureOut">
              <a:rPr lang="en-US" smtClean="0"/>
              <a:t>9/26/2023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A15B91-DEE4-42B5-ACDD-A080E6266415}" type="slidenum">
              <a:rPr lang="en-US" smtClean="0"/>
              <a:t>‹#›</a:t>
            </a:fld>
            <a:endParaRPr lang="en-US"/>
          </a:p>
        </p:txBody>
      </p:sp>
    </p:spTree>
    <p:extLst>
      <p:ext uri="{BB962C8B-B14F-4D97-AF65-F5344CB8AC3E}">
        <p14:creationId xmlns:p14="http://schemas.microsoft.com/office/powerpoint/2010/main" val="3630758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533400"/>
            <a:ext cx="5638800" cy="460375"/>
          </a:xfrm>
        </p:spPr>
        <p:txBody>
          <a:bodyPr>
            <a:noAutofit/>
          </a:bodyPr>
          <a:lstStyle/>
          <a:p>
            <a:r>
              <a:rPr lang="en-US" sz="2800" dirty="0">
                <a:solidFill>
                  <a:srgbClr val="FF0000"/>
                </a:solidFill>
              </a:rPr>
              <a:t>LOTTE</a:t>
            </a:r>
            <a:r>
              <a:rPr lang="en-US" sz="2800" dirty="0"/>
              <a:t> – UET </a:t>
            </a:r>
            <a:r>
              <a:rPr lang="en-MY" sz="2800" dirty="0"/>
              <a:t>SCHOLARSHIP Program </a:t>
            </a:r>
            <a:endParaRPr lang="en-US" sz="2800" dirty="0"/>
          </a:p>
        </p:txBody>
      </p:sp>
      <p:sp>
        <p:nvSpPr>
          <p:cNvPr id="3" name="Subtitle 2"/>
          <p:cNvSpPr>
            <a:spLocks noGrp="1"/>
          </p:cNvSpPr>
          <p:nvPr>
            <p:ph type="subTitle" idx="1"/>
          </p:nvPr>
        </p:nvSpPr>
        <p:spPr>
          <a:xfrm>
            <a:off x="533400" y="1066800"/>
            <a:ext cx="8134350" cy="5181600"/>
          </a:xfrm>
        </p:spPr>
        <p:txBody>
          <a:bodyPr>
            <a:normAutofit/>
          </a:bodyPr>
          <a:lstStyle/>
          <a:p>
            <a:pPr algn="just"/>
            <a:r>
              <a:rPr lang="en-US" sz="1200" dirty="0">
                <a:solidFill>
                  <a:schemeClr val="tx1"/>
                </a:solidFill>
                <a:latin typeface="Times New Roman" pitchFamily="18" charset="0"/>
                <a:cs typeface="Times New Roman" pitchFamily="18" charset="0"/>
              </a:rPr>
              <a:t>Established in 1967, </a:t>
            </a:r>
            <a:r>
              <a:rPr lang="en-US" sz="1200" b="1" dirty="0">
                <a:solidFill>
                  <a:srgbClr val="FF0000"/>
                </a:solidFill>
                <a:latin typeface="Times New Roman" pitchFamily="18" charset="0"/>
                <a:cs typeface="Times New Roman" pitchFamily="18" charset="0"/>
              </a:rPr>
              <a:t>LOTTE </a:t>
            </a:r>
            <a:r>
              <a:rPr lang="en-US" sz="1200" dirty="0">
                <a:solidFill>
                  <a:schemeClr val="tx1"/>
                </a:solidFill>
                <a:latin typeface="Times New Roman" pitchFamily="18" charset="0"/>
                <a:cs typeface="Times New Roman" pitchFamily="18" charset="0"/>
              </a:rPr>
              <a:t>Group, a South Korean conglomerate in more than 21 countries’  stands tall as a global company entering the world. </a:t>
            </a:r>
            <a:r>
              <a:rPr lang="en-US" sz="1200" dirty="0" err="1">
                <a:solidFill>
                  <a:schemeClr val="tx1"/>
                </a:solidFill>
                <a:latin typeface="Times New Roman" pitchFamily="18" charset="0"/>
                <a:cs typeface="Times New Roman" pitchFamily="18" charset="0"/>
              </a:rPr>
              <a:t>Lotte</a:t>
            </a:r>
            <a:r>
              <a:rPr lang="en-US" sz="1200" dirty="0">
                <a:solidFill>
                  <a:schemeClr val="tx1"/>
                </a:solidFill>
                <a:latin typeface="Times New Roman" pitchFamily="18" charset="0"/>
                <a:cs typeface="Times New Roman" pitchFamily="18" charset="0"/>
              </a:rPr>
              <a:t> businesses comprise of food, retail, tourism, petrochemical, construction, manufacturing, finance, service, etc. In food business, </a:t>
            </a:r>
            <a:r>
              <a:rPr lang="en-US" sz="1200" dirty="0" err="1">
                <a:solidFill>
                  <a:schemeClr val="tx1"/>
                </a:solidFill>
                <a:latin typeface="Times New Roman" pitchFamily="18" charset="0"/>
                <a:cs typeface="Times New Roman" pitchFamily="18" charset="0"/>
              </a:rPr>
              <a:t>Lotte</a:t>
            </a:r>
            <a:r>
              <a:rPr lang="en-US" sz="1200" dirty="0">
                <a:solidFill>
                  <a:schemeClr val="tx1"/>
                </a:solidFill>
                <a:latin typeface="Times New Roman" pitchFamily="18" charset="0"/>
                <a:cs typeface="Times New Roman" pitchFamily="18" charset="0"/>
              </a:rPr>
              <a:t> produces over 500 products globally, which include Gum, Candy, Biscuits, Chocolates, Snacks and Ice cream.</a:t>
            </a:r>
          </a:p>
          <a:p>
            <a:pPr algn="just"/>
            <a:r>
              <a:rPr lang="en-US" sz="1200" b="1" dirty="0" err="1">
                <a:solidFill>
                  <a:srgbClr val="FF0000"/>
                </a:solidFill>
                <a:latin typeface="Times New Roman" pitchFamily="18" charset="0"/>
                <a:cs typeface="Times New Roman" pitchFamily="18" charset="0"/>
              </a:rPr>
              <a:t>Lotte</a:t>
            </a:r>
            <a:r>
              <a:rPr lang="en-US" sz="1200" b="1" dirty="0">
                <a:solidFill>
                  <a:srgbClr val="FF0000"/>
                </a:solidFill>
                <a:latin typeface="Times New Roman" pitchFamily="18" charset="0"/>
                <a:cs typeface="Times New Roman" pitchFamily="18" charset="0"/>
              </a:rPr>
              <a:t> </a:t>
            </a:r>
            <a:r>
              <a:rPr lang="en-US" sz="1200" b="1" dirty="0" err="1">
                <a:solidFill>
                  <a:srgbClr val="FF0000"/>
                </a:solidFill>
                <a:latin typeface="Times New Roman" pitchFamily="18" charset="0"/>
                <a:cs typeface="Times New Roman" pitchFamily="18" charset="0"/>
              </a:rPr>
              <a:t>Kolson</a:t>
            </a:r>
            <a:r>
              <a:rPr lang="en-US" sz="1200" b="1" dirty="0">
                <a:solidFill>
                  <a:srgbClr val="FF0000"/>
                </a:solidFill>
                <a:latin typeface="Times New Roman" pitchFamily="18" charset="0"/>
                <a:cs typeface="Times New Roman" pitchFamily="18" charset="0"/>
              </a:rPr>
              <a:t> (Pvt.) Limited </a:t>
            </a:r>
            <a:r>
              <a:rPr lang="en-US" sz="1200" dirty="0">
                <a:solidFill>
                  <a:schemeClr val="tx1"/>
                </a:solidFill>
                <a:latin typeface="Times New Roman" pitchFamily="18" charset="0"/>
                <a:cs typeface="Times New Roman" pitchFamily="18" charset="0"/>
              </a:rPr>
              <a:t>became part of </a:t>
            </a:r>
            <a:r>
              <a:rPr lang="en-US" sz="1200" dirty="0" err="1">
                <a:solidFill>
                  <a:schemeClr val="tx1"/>
                </a:solidFill>
                <a:latin typeface="Times New Roman" pitchFamily="18" charset="0"/>
                <a:cs typeface="Times New Roman" pitchFamily="18" charset="0"/>
              </a:rPr>
              <a:t>Lotte</a:t>
            </a:r>
            <a:r>
              <a:rPr lang="en-US" sz="1200" dirty="0">
                <a:solidFill>
                  <a:schemeClr val="tx1"/>
                </a:solidFill>
                <a:latin typeface="Times New Roman" pitchFamily="18" charset="0"/>
                <a:cs typeface="Times New Roman" pitchFamily="18" charset="0"/>
              </a:rPr>
              <a:t> Confectionery in 2011, a household name since 1975. </a:t>
            </a:r>
            <a:r>
              <a:rPr lang="en-US" sz="1200" b="1" dirty="0" err="1">
                <a:solidFill>
                  <a:schemeClr val="tx1"/>
                </a:solidFill>
                <a:latin typeface="Times New Roman" pitchFamily="18" charset="0"/>
                <a:cs typeface="Times New Roman" pitchFamily="18" charset="0"/>
              </a:rPr>
              <a:t>Kolson</a:t>
            </a:r>
            <a:r>
              <a:rPr lang="en-US" sz="1200" b="1" dirty="0">
                <a:solidFill>
                  <a:schemeClr val="tx1"/>
                </a:solidFill>
                <a:latin typeface="Times New Roman" pitchFamily="18" charset="0"/>
                <a:cs typeface="Times New Roman" pitchFamily="18" charset="0"/>
              </a:rPr>
              <a:t> </a:t>
            </a:r>
            <a:r>
              <a:rPr lang="en-US" sz="1200" dirty="0">
                <a:solidFill>
                  <a:schemeClr val="tx1"/>
                </a:solidFill>
                <a:latin typeface="Times New Roman" pitchFamily="18" charset="0"/>
                <a:cs typeface="Times New Roman" pitchFamily="18" charset="0"/>
              </a:rPr>
              <a:t>has the distinction of being one of the Pioneer food manufacturing and processing industries in Pakistan. The name is synonymous with dynamic and innovative food products related to snacks, biscuits, cakes and pasta. It has 8 units and some of its flagship brands are </a:t>
            </a:r>
            <a:r>
              <a:rPr lang="en-US" sz="1200" b="1" dirty="0" err="1">
                <a:solidFill>
                  <a:schemeClr val="tx1"/>
                </a:solidFill>
                <a:latin typeface="Times New Roman" pitchFamily="18" charset="0"/>
                <a:cs typeface="Times New Roman" pitchFamily="18" charset="0"/>
              </a:rPr>
              <a:t>Slanty</a:t>
            </a:r>
            <a:r>
              <a:rPr lang="en-US" sz="1200" b="1" dirty="0">
                <a:solidFill>
                  <a:schemeClr val="tx1"/>
                </a:solidFill>
                <a:latin typeface="Times New Roman" pitchFamily="18" charset="0"/>
                <a:cs typeface="Times New Roman" pitchFamily="18" charset="0"/>
              </a:rPr>
              <a:t>, Potato Sticks, Bravo, Jam Hearts, Choco pie </a:t>
            </a:r>
            <a:r>
              <a:rPr lang="en-US" sz="1200" dirty="0">
                <a:solidFill>
                  <a:schemeClr val="tx1"/>
                </a:solidFill>
                <a:latin typeface="Times New Roman" pitchFamily="18" charset="0"/>
                <a:cs typeface="Times New Roman" pitchFamily="18" charset="0"/>
              </a:rPr>
              <a:t>and </a:t>
            </a:r>
            <a:r>
              <a:rPr lang="en-US" sz="1200" b="1" dirty="0">
                <a:solidFill>
                  <a:schemeClr val="tx1"/>
                </a:solidFill>
                <a:latin typeface="Times New Roman" pitchFamily="18" charset="0"/>
                <a:cs typeface="Times New Roman" pitchFamily="18" charset="0"/>
              </a:rPr>
              <a:t>Spout</a:t>
            </a:r>
            <a:r>
              <a:rPr lang="en-US" sz="1200" dirty="0">
                <a:solidFill>
                  <a:schemeClr val="tx1"/>
                </a:solidFill>
                <a:latin typeface="Times New Roman" pitchFamily="18" charset="0"/>
                <a:cs typeface="Times New Roman" pitchFamily="18" charset="0"/>
              </a:rPr>
              <a:t>. </a:t>
            </a:r>
          </a:p>
          <a:p>
            <a:pPr algn="just"/>
            <a:r>
              <a:rPr lang="en-US" sz="1200" dirty="0">
                <a:solidFill>
                  <a:schemeClr val="tx1"/>
                </a:solidFill>
                <a:latin typeface="Times New Roman" pitchFamily="18" charset="0"/>
                <a:cs typeface="Times New Roman" pitchFamily="18" charset="0"/>
              </a:rPr>
              <a:t>In January 2014, </a:t>
            </a:r>
            <a:r>
              <a:rPr lang="en-US" sz="1200" dirty="0" err="1">
                <a:solidFill>
                  <a:schemeClr val="tx1"/>
                </a:solidFill>
                <a:latin typeface="Times New Roman" pitchFamily="18" charset="0"/>
                <a:cs typeface="Times New Roman" pitchFamily="18" charset="0"/>
              </a:rPr>
              <a:t>Lotte</a:t>
            </a:r>
            <a:r>
              <a:rPr lang="en-US" sz="1200" dirty="0">
                <a:solidFill>
                  <a:schemeClr val="tx1"/>
                </a:solidFill>
                <a:latin typeface="Times New Roman" pitchFamily="18" charset="0"/>
                <a:cs typeface="Times New Roman" pitchFamily="18" charset="0"/>
              </a:rPr>
              <a:t> build a new factory in Sunder Industrial Area (Lahore). Another Factory has been built in April 2018 near </a:t>
            </a:r>
            <a:r>
              <a:rPr lang="en-US" sz="1200" dirty="0" err="1">
                <a:solidFill>
                  <a:schemeClr val="tx1"/>
                </a:solidFill>
                <a:latin typeface="Times New Roman" pitchFamily="18" charset="0"/>
                <a:cs typeface="Times New Roman" pitchFamily="18" charset="0"/>
              </a:rPr>
              <a:t>Phool</a:t>
            </a:r>
            <a:r>
              <a:rPr lang="en-US" sz="1200" dirty="0">
                <a:solidFill>
                  <a:schemeClr val="tx1"/>
                </a:solidFill>
                <a:latin typeface="Times New Roman" pitchFamily="18" charset="0"/>
                <a:cs typeface="Times New Roman" pitchFamily="18" charset="0"/>
              </a:rPr>
              <a:t> Nagar which has started producing its globally acclaimed brand LOTTE Choco Pie and Spout. It’s a great milestone for </a:t>
            </a:r>
            <a:r>
              <a:rPr lang="en-US" sz="1200" dirty="0" err="1">
                <a:solidFill>
                  <a:schemeClr val="tx1"/>
                </a:solidFill>
                <a:latin typeface="Times New Roman" pitchFamily="18" charset="0"/>
                <a:cs typeface="Times New Roman" pitchFamily="18" charset="0"/>
              </a:rPr>
              <a:t>Lotte</a:t>
            </a:r>
            <a:r>
              <a:rPr lang="en-US" sz="1200" dirty="0">
                <a:solidFill>
                  <a:schemeClr val="tx1"/>
                </a:solidFill>
                <a:latin typeface="Times New Roman" pitchFamily="18" charset="0"/>
                <a:cs typeface="Times New Roman" pitchFamily="18" charset="0"/>
              </a:rPr>
              <a:t> Group and Pakistan.</a:t>
            </a:r>
          </a:p>
          <a:p>
            <a:pPr algn="just"/>
            <a:endParaRPr lang="en-US" sz="800" dirty="0">
              <a:solidFill>
                <a:schemeClr val="tx1"/>
              </a:solidFill>
            </a:endParaRPr>
          </a:p>
          <a:p>
            <a:pPr algn="just"/>
            <a:r>
              <a:rPr lang="en-US" sz="1200" b="1" dirty="0" err="1">
                <a:solidFill>
                  <a:srgbClr val="FF0000"/>
                </a:solidFill>
                <a:latin typeface="Times New Roman" pitchFamily="18" charset="0"/>
                <a:cs typeface="Times New Roman" pitchFamily="18" charset="0"/>
              </a:rPr>
              <a:t>Lotte</a:t>
            </a:r>
            <a:r>
              <a:rPr lang="en-US" sz="1200" b="1" dirty="0">
                <a:solidFill>
                  <a:srgbClr val="FF0000"/>
                </a:solidFill>
                <a:latin typeface="Times New Roman" pitchFamily="18" charset="0"/>
                <a:cs typeface="Times New Roman" pitchFamily="18" charset="0"/>
              </a:rPr>
              <a:t> Scholarship Foundation </a:t>
            </a:r>
            <a:r>
              <a:rPr lang="en-US" sz="1200" dirty="0">
                <a:solidFill>
                  <a:schemeClr val="tx1"/>
                </a:solidFill>
                <a:latin typeface="Times New Roman" pitchFamily="18" charset="0"/>
                <a:cs typeface="Times New Roman" pitchFamily="18" charset="0"/>
              </a:rPr>
              <a:t>and </a:t>
            </a:r>
            <a:r>
              <a:rPr lang="en-MY" sz="1200" b="1" dirty="0">
                <a:solidFill>
                  <a:schemeClr val="tx1"/>
                </a:solidFill>
                <a:latin typeface="Times New Roman" pitchFamily="18" charset="0"/>
                <a:cs typeface="Times New Roman" pitchFamily="18" charset="0"/>
              </a:rPr>
              <a:t>University of Engineering &amp; Technology </a:t>
            </a:r>
            <a:r>
              <a:rPr lang="en-MY" sz="1200" dirty="0">
                <a:solidFill>
                  <a:schemeClr val="tx1"/>
                </a:solidFill>
                <a:latin typeface="Times New Roman" pitchFamily="18" charset="0"/>
                <a:cs typeface="Times New Roman" pitchFamily="18" charset="0"/>
              </a:rPr>
              <a:t>have joined hands for </a:t>
            </a:r>
            <a:r>
              <a:rPr lang="en-MY" sz="1200" b="1" dirty="0">
                <a:solidFill>
                  <a:schemeClr val="tx1"/>
                </a:solidFill>
                <a:latin typeface="Times New Roman" pitchFamily="18" charset="0"/>
                <a:cs typeface="Times New Roman" pitchFamily="18" charset="0"/>
              </a:rPr>
              <a:t>Merit and Needs Based </a:t>
            </a:r>
            <a:r>
              <a:rPr lang="en-US" sz="1200" b="1" dirty="0">
                <a:solidFill>
                  <a:schemeClr val="tx1"/>
                </a:solidFill>
                <a:latin typeface="Times New Roman" pitchFamily="18" charset="0"/>
                <a:cs typeface="Times New Roman" pitchFamily="18" charset="0"/>
              </a:rPr>
              <a:t>Scholarship </a:t>
            </a:r>
            <a:r>
              <a:rPr lang="en-US" sz="1200" dirty="0">
                <a:solidFill>
                  <a:schemeClr val="tx1"/>
                </a:solidFill>
                <a:latin typeface="Times New Roman" pitchFamily="18" charset="0"/>
                <a:cs typeface="Times New Roman" pitchFamily="18" charset="0"/>
              </a:rPr>
              <a:t>for needy but talented students. </a:t>
            </a:r>
          </a:p>
          <a:p>
            <a:pPr algn="just"/>
            <a:endParaRPr lang="en-US" sz="1200" dirty="0">
              <a:solidFill>
                <a:schemeClr val="tx1"/>
              </a:solidFill>
              <a:latin typeface="Times New Roman" pitchFamily="18" charset="0"/>
              <a:cs typeface="Times New Roman" pitchFamily="18" charset="0"/>
            </a:endParaRPr>
          </a:p>
          <a:p>
            <a:pPr algn="just"/>
            <a:r>
              <a:rPr lang="en-US" sz="1200" dirty="0">
                <a:solidFill>
                  <a:schemeClr val="tx1"/>
                </a:solidFill>
                <a:latin typeface="Times New Roman" pitchFamily="18" charset="0"/>
                <a:cs typeface="Times New Roman" pitchFamily="18" charset="0"/>
              </a:rPr>
              <a:t>This program covers tuition fees for one academic year. </a:t>
            </a:r>
            <a:r>
              <a:rPr lang="en-US" sz="1200" dirty="0" err="1">
                <a:solidFill>
                  <a:schemeClr val="tx1"/>
                </a:solidFill>
                <a:latin typeface="Times New Roman" pitchFamily="18" charset="0"/>
                <a:cs typeface="Times New Roman" pitchFamily="18" charset="0"/>
              </a:rPr>
              <a:t>Lotte</a:t>
            </a:r>
            <a:r>
              <a:rPr lang="en-US" sz="1200" dirty="0">
                <a:solidFill>
                  <a:schemeClr val="tx1"/>
                </a:solidFill>
                <a:latin typeface="Times New Roman" pitchFamily="18" charset="0"/>
                <a:cs typeface="Times New Roman" pitchFamily="18" charset="0"/>
              </a:rPr>
              <a:t> will offer 10 scholarships to students in the following fields: </a:t>
            </a:r>
            <a:r>
              <a:rPr lang="en-US" sz="1200" b="1" dirty="0">
                <a:solidFill>
                  <a:schemeClr val="tx1"/>
                </a:solidFill>
                <a:latin typeface="Times New Roman" pitchFamily="18" charset="0"/>
                <a:cs typeface="Times New Roman" pitchFamily="18" charset="0"/>
              </a:rPr>
              <a:t>Computer Science, Electrical Engineering (Power), Industrial &amp; Manufacturing Engineering, Mechanical Engineering and Mechatronics &amp; Control Engineering</a:t>
            </a:r>
            <a:r>
              <a:rPr lang="en-US" sz="1200" dirty="0">
                <a:solidFill>
                  <a:schemeClr val="tx1"/>
                </a:solidFill>
                <a:latin typeface="Times New Roman" pitchFamily="18" charset="0"/>
                <a:cs typeface="Times New Roman" pitchFamily="18" charset="0"/>
              </a:rPr>
              <a:t>. Students in 2</a:t>
            </a:r>
            <a:r>
              <a:rPr lang="en-US" sz="1200" baseline="30000" dirty="0">
                <a:solidFill>
                  <a:schemeClr val="tx1"/>
                </a:solidFill>
                <a:latin typeface="Times New Roman" pitchFamily="18" charset="0"/>
                <a:cs typeface="Times New Roman" pitchFamily="18" charset="0"/>
              </a:rPr>
              <a:t>nd</a:t>
            </a:r>
            <a:r>
              <a:rPr lang="en-US" sz="1200" dirty="0">
                <a:solidFill>
                  <a:schemeClr val="tx1"/>
                </a:solidFill>
                <a:latin typeface="Times New Roman" pitchFamily="18" charset="0"/>
                <a:cs typeface="Times New Roman" pitchFamily="18" charset="0"/>
              </a:rPr>
              <a:t>, 3</a:t>
            </a:r>
            <a:r>
              <a:rPr lang="en-US" sz="1200" baseline="30000" dirty="0">
                <a:solidFill>
                  <a:schemeClr val="tx1"/>
                </a:solidFill>
                <a:latin typeface="Times New Roman" pitchFamily="18" charset="0"/>
                <a:cs typeface="Times New Roman" pitchFamily="18" charset="0"/>
              </a:rPr>
              <a:t>rd</a:t>
            </a:r>
            <a:r>
              <a:rPr lang="en-US" sz="1200" dirty="0">
                <a:solidFill>
                  <a:schemeClr val="tx1"/>
                </a:solidFill>
                <a:latin typeface="Times New Roman" pitchFamily="18" charset="0"/>
                <a:cs typeface="Times New Roman" pitchFamily="18" charset="0"/>
              </a:rPr>
              <a:t> and 4</a:t>
            </a:r>
            <a:r>
              <a:rPr lang="en-US" sz="1200" baseline="30000" dirty="0">
                <a:solidFill>
                  <a:schemeClr val="tx1"/>
                </a:solidFill>
                <a:latin typeface="Times New Roman" pitchFamily="18" charset="0"/>
                <a:cs typeface="Times New Roman" pitchFamily="18" charset="0"/>
              </a:rPr>
              <a:t>th</a:t>
            </a:r>
            <a:r>
              <a:rPr lang="en-US" sz="1200" dirty="0">
                <a:solidFill>
                  <a:schemeClr val="tx1"/>
                </a:solidFill>
                <a:latin typeface="Times New Roman" pitchFamily="18" charset="0"/>
                <a:cs typeface="Times New Roman" pitchFamily="18" charset="0"/>
              </a:rPr>
              <a:t> year can apply for it. The students must have a minimum CGPA of 3 (three).</a:t>
            </a:r>
          </a:p>
          <a:p>
            <a:pPr algn="just"/>
            <a:endParaRPr lang="en-US" sz="1200" b="1" dirty="0">
              <a:solidFill>
                <a:schemeClr val="tx1"/>
              </a:solidFill>
            </a:endParaRPr>
          </a:p>
          <a:p>
            <a:pPr algn="just"/>
            <a:r>
              <a:rPr lang="en-US" sz="1200" b="1" dirty="0">
                <a:solidFill>
                  <a:schemeClr val="tx1"/>
                </a:solidFill>
              </a:rPr>
              <a:t>Selected candidates may also be considered for paid internships. They will, however, be considered as potential future hires for possible vacancies. </a:t>
            </a:r>
          </a:p>
          <a:p>
            <a:pPr algn="just"/>
            <a:endParaRPr lang="en-US" sz="1200" b="1" dirty="0">
              <a:solidFill>
                <a:schemeClr val="tx1"/>
              </a:solidFill>
            </a:endParaRPr>
          </a:p>
          <a:p>
            <a:pPr algn="just"/>
            <a:r>
              <a:rPr lang="en-US" sz="1200" dirty="0">
                <a:solidFill>
                  <a:schemeClr val="tx1"/>
                </a:solidFill>
                <a:latin typeface="Times New Roman" pitchFamily="18" charset="0"/>
                <a:cs typeface="Times New Roman" pitchFamily="18" charset="0"/>
              </a:rPr>
              <a:t>Students can apply on </a:t>
            </a:r>
            <a:r>
              <a:rPr lang="en-US" sz="1200" u="sng" dirty="0">
                <a:solidFill>
                  <a:schemeClr val="tx1"/>
                </a:solidFill>
                <a:latin typeface="Times New Roman" pitchFamily="18" charset="0"/>
                <a:cs typeface="Times New Roman" pitchFamily="18" charset="0"/>
              </a:rPr>
              <a:t>(Link name)</a:t>
            </a:r>
            <a:r>
              <a:rPr lang="en-US" sz="1200" dirty="0">
                <a:solidFill>
                  <a:schemeClr val="tx1"/>
                </a:solidFill>
                <a:latin typeface="Times New Roman" pitchFamily="18" charset="0"/>
                <a:cs typeface="Times New Roman" pitchFamily="18" charset="0"/>
              </a:rPr>
              <a:t>. The last date for application is October 3, 2023. For further details, please contact </a:t>
            </a:r>
            <a:r>
              <a:rPr lang="en-MY" sz="1200" dirty="0">
                <a:solidFill>
                  <a:schemeClr val="tx1"/>
                </a:solidFill>
                <a:latin typeface="Times New Roman" pitchFamily="18" charset="0"/>
                <a:cs typeface="Times New Roman" pitchFamily="18" charset="0"/>
              </a:rPr>
              <a:t>Financial Aid and Career Services Department at </a:t>
            </a:r>
            <a:r>
              <a:rPr lang="en-US" sz="1200" dirty="0">
                <a:solidFill>
                  <a:schemeClr val="tx1"/>
                </a:solidFill>
                <a:latin typeface="Times New Roman" pitchFamily="18" charset="0"/>
                <a:cs typeface="Times New Roman" pitchFamily="18" charset="0"/>
              </a:rPr>
              <a:t>92-42-99029218. </a:t>
            </a:r>
          </a:p>
        </p:txBody>
      </p:sp>
      <p:pic>
        <p:nvPicPr>
          <p:cNvPr id="4" name="그림 3"/>
          <p:cNvPicPr/>
          <p:nvPr/>
        </p:nvPicPr>
        <p:blipFill rotWithShape="1">
          <a:blip r:embed="rId2" cstate="print">
            <a:extLst>
              <a:ext uri="{28A0092B-C50C-407E-A947-70E740481C1C}">
                <a14:useLocalDpi xmlns:a14="http://schemas.microsoft.com/office/drawing/2010/main" val="0"/>
              </a:ext>
            </a:extLst>
          </a:blip>
          <a:srcRect l="2532" t="5192" r="2532" b="4006"/>
          <a:stretch/>
        </p:blipFill>
        <p:spPr bwMode="auto">
          <a:xfrm>
            <a:off x="533400" y="304800"/>
            <a:ext cx="1151890" cy="626745"/>
          </a:xfrm>
          <a:prstGeom prst="rect">
            <a:avLst/>
          </a:prstGeom>
          <a:ln>
            <a:noFill/>
          </a:ln>
          <a:extLst>
            <a:ext uri="{53640926-AAD7-44D8-BBD7-CCE9431645EC}">
              <a14:shadowObscured xmlns:a14="http://schemas.microsoft.com/office/drawing/2010/main"/>
            </a:ext>
          </a:extLst>
        </p:spPr>
      </p:pic>
      <p:pic>
        <p:nvPicPr>
          <p:cNvPr id="5" name="Picture 4" descr="brand"/>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0450" y="442595"/>
            <a:ext cx="1428750" cy="471805"/>
          </a:xfrm>
          <a:prstGeom prst="rect">
            <a:avLst/>
          </a:prstGeom>
          <a:noFill/>
          <a:ln>
            <a:noFill/>
          </a:ln>
        </p:spPr>
      </p:pic>
    </p:spTree>
    <p:extLst>
      <p:ext uri="{BB962C8B-B14F-4D97-AF65-F5344CB8AC3E}">
        <p14:creationId xmlns:p14="http://schemas.microsoft.com/office/powerpoint/2010/main" val="2763391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366</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LOTTE – UET SCHOLARSHIP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LOTTE – UET SCHOLARSHIP Program</dc:title>
  <dc:creator>Rabia Khatian</dc:creator>
  <cp:lastModifiedBy>Rabia Khatian Siddiqui (CA-EXP\KHI)</cp:lastModifiedBy>
  <cp:revision>36</cp:revision>
  <cp:lastPrinted>2021-09-20T06:46:42Z</cp:lastPrinted>
  <dcterms:created xsi:type="dcterms:W3CDTF">2018-09-05T08:35:36Z</dcterms:created>
  <dcterms:modified xsi:type="dcterms:W3CDTF">2023-09-26T17:33:17Z</dcterms:modified>
</cp:coreProperties>
</file>